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9" r:id="rId4"/>
    <p:sldId id="257" r:id="rId5"/>
    <p:sldId id="280" r:id="rId6"/>
    <p:sldId id="281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4" r:id="rId24"/>
    <p:sldId id="276" r:id="rId25"/>
    <p:sldId id="278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4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8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8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6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4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0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1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5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2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5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5B36-8001-0241-AE27-A3039EFADE37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B19BF-080E-6F4C-9DB4-1048CDFEA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8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wl.purdue.edu/owl/research_and_citation/apa_style/apa_formatting_and_style_guide/general_format.html" TargetMode="External"/><Relationship Id="rId3" Type="http://schemas.openxmlformats.org/officeDocument/2006/relationships/hyperlink" Target="http://library.austincc.edu/help/APA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riting.engr.psu.edu/workbooks/labreport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Lab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42504"/>
          </a:xfrm>
        </p:spPr>
        <p:txBody>
          <a:bodyPr/>
          <a:lstStyle/>
          <a:p>
            <a:r>
              <a:rPr lang="en-US" dirty="0" smtClean="0"/>
              <a:t>Science and Engineering’s version of the Humanities Essay</a:t>
            </a:r>
          </a:p>
          <a:p>
            <a:endParaRPr lang="en-US" dirty="0" smtClean="0"/>
          </a:p>
          <a:p>
            <a:r>
              <a:rPr lang="en-US" dirty="0" err="1" smtClean="0"/>
              <a:t>Engl</a:t>
            </a:r>
            <a:r>
              <a:rPr lang="en-US" dirty="0" smtClean="0"/>
              <a:t> 210- Writing for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9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Lab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1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Eight basic elements, follow the common structure reflecting the scientific method. 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Materials and methods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References </a:t>
            </a:r>
          </a:p>
          <a:p>
            <a:pPr lvl="1"/>
            <a:r>
              <a:rPr lang="en-US" dirty="0" smtClean="0"/>
              <a:t>**Acknowledgements </a:t>
            </a:r>
          </a:p>
          <a:p>
            <a:pPr lvl="1"/>
            <a:r>
              <a:rPr lang="en-US" dirty="0" smtClean="0"/>
              <a:t>***Appendix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41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informative and interesting enough to persuade the audience to want to read it. </a:t>
            </a:r>
          </a:p>
          <a:p>
            <a:r>
              <a:rPr lang="en-US" dirty="0" smtClean="0"/>
              <a:t>Consider audience when you are considering and composing a title. </a:t>
            </a:r>
          </a:p>
          <a:p>
            <a:r>
              <a:rPr lang="en-US" dirty="0" smtClean="0"/>
              <a:t>**The more effective titles are long titles.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3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810"/>
            <a:ext cx="8229600" cy="11430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81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Summarizes the entire report</a:t>
            </a:r>
          </a:p>
          <a:p>
            <a:r>
              <a:rPr lang="en-US" dirty="0" smtClean="0"/>
              <a:t>Mirrors the lab report structure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Conclusion</a:t>
            </a:r>
          </a:p>
          <a:p>
            <a:pPr lvl="2"/>
            <a:r>
              <a:rPr lang="en-US" dirty="0" smtClean="0"/>
              <a:t>Because of space, each of these sections is discussed in 1-2 sentences.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82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74"/>
            <a:ext cx="8229600" cy="813874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866"/>
            <a:ext cx="8229600" cy="53518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Oftentimes, the abstract and title are the only elements your potential audience might have of your lab report at first; therefore, it needs enough information to help readers decide whether or not it is important enough for them to read and access the entire report. </a:t>
            </a:r>
          </a:p>
          <a:p>
            <a:r>
              <a:rPr lang="en-US" dirty="0" smtClean="0"/>
              <a:t>Audiences are more concerned with reading about </a:t>
            </a:r>
          </a:p>
          <a:p>
            <a:pPr lvl="1"/>
            <a:r>
              <a:rPr lang="en-US" dirty="0" smtClean="0"/>
              <a:t>what questions motivated your study (introduction)</a:t>
            </a:r>
          </a:p>
          <a:p>
            <a:pPr lvl="1"/>
            <a:r>
              <a:rPr lang="en-US" dirty="0" smtClean="0"/>
              <a:t>what answers you discovered (results) </a:t>
            </a:r>
          </a:p>
          <a:p>
            <a:pPr lvl="1"/>
            <a:r>
              <a:rPr lang="en-US" dirty="0" smtClean="0"/>
              <a:t>what implications your findings have (conclusions).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9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Abstract- informative </a:t>
            </a:r>
            <a:r>
              <a:rPr lang="en-US" dirty="0" err="1" smtClean="0"/>
              <a:t>vs</a:t>
            </a:r>
            <a:r>
              <a:rPr lang="en-US" dirty="0" smtClean="0"/>
              <a:t> descriptive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0826"/>
            <a:ext cx="8229600" cy="55809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Preferably write </a:t>
            </a:r>
            <a:r>
              <a:rPr lang="en-US" i="1" dirty="0" smtClean="0"/>
              <a:t>informative abstracts</a:t>
            </a:r>
            <a:endParaRPr lang="en-US" dirty="0" smtClean="0"/>
          </a:p>
          <a:p>
            <a:pPr lvl="1"/>
            <a:r>
              <a:rPr lang="en-US" dirty="0" smtClean="0"/>
              <a:t>Present major findings</a:t>
            </a:r>
          </a:p>
          <a:p>
            <a:pPr lvl="1"/>
            <a:r>
              <a:rPr lang="en-US" dirty="0" smtClean="0"/>
              <a:t>State in one paragraph the essence of a whole paper about a study or research project. Must include all the main points of the paper. </a:t>
            </a:r>
          </a:p>
          <a:p>
            <a:pPr marL="60325" lvl="1" indent="3175"/>
            <a:r>
              <a:rPr lang="en-US" dirty="0" smtClean="0"/>
              <a:t> Stay away from </a:t>
            </a:r>
            <a:r>
              <a:rPr lang="en-US" i="1" dirty="0" smtClean="0"/>
              <a:t>descriptive abstracts </a:t>
            </a:r>
            <a:endParaRPr lang="en-US" dirty="0" smtClean="0"/>
          </a:p>
          <a:p>
            <a:pPr marL="460375" lvl="2" indent="3175"/>
            <a:r>
              <a:rPr lang="en-US" dirty="0" smtClean="0"/>
              <a:t>Shorter form that simply states the topics covered in the report without presenting the important results or conclusions</a:t>
            </a:r>
          </a:p>
          <a:p>
            <a:pPr marL="460375" lvl="2" indent="3175"/>
            <a:r>
              <a:rPr lang="en-US" dirty="0" smtClean="0"/>
              <a:t>Brief summary that does NOT offer a paper summary but only offers an overview to the reader. Only gives the reader enough to decide whether or not they need or want to read more.</a:t>
            </a:r>
          </a:p>
          <a:p>
            <a:pPr marL="917575" lvl="3" indent="3175"/>
            <a:r>
              <a:rPr lang="en-US" dirty="0" smtClean="0"/>
              <a:t>Think movie trailer. </a:t>
            </a:r>
          </a:p>
          <a:p>
            <a:pPr marL="66675" lvl="2" indent="3175">
              <a:tabLst>
                <a:tab pos="60325" algn="l"/>
              </a:tabLst>
            </a:pPr>
            <a:r>
              <a:rPr lang="en-US" dirty="0" smtClean="0"/>
              <a:t>**See (Markel 479) for more specifics on abstracts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5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Where you begin establishing your work’s importance, place it in the broader context by describing the hypothesis your work attempted to address and why the hypothesis is significant. </a:t>
            </a:r>
          </a:p>
          <a:p>
            <a:r>
              <a:rPr lang="en-US" dirty="0" smtClean="0"/>
              <a:t>Should include a concise review of research relevant to your study and discuss how your work extends the research or overcomes a weakness In your area, or “fills a hole.” </a:t>
            </a:r>
          </a:p>
          <a:p>
            <a:pPr lvl="1"/>
            <a:r>
              <a:rPr lang="en-US" dirty="0" smtClean="0"/>
              <a:t>Could need in text citations if something is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2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necessary, define important terms and theoretical concepts in this section. </a:t>
            </a:r>
          </a:p>
          <a:p>
            <a:pPr lvl="1"/>
            <a:r>
              <a:rPr lang="en-US" dirty="0" smtClean="0"/>
              <a:t>Consider your audience when you construct this section</a:t>
            </a:r>
          </a:p>
          <a:p>
            <a:pPr marL="60325" lvl="1" indent="3175"/>
            <a:r>
              <a:rPr lang="en-US" dirty="0" smtClean="0"/>
              <a:t> Briefly describe methods</a:t>
            </a:r>
          </a:p>
          <a:p>
            <a:pPr marL="460375" lvl="2" indent="3175"/>
            <a:r>
              <a:rPr lang="en-US" dirty="0" smtClean="0"/>
              <a:t>Intro should persuade readers that methods are appropriate given what has been done in previous studies.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6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convinces readers that your approach was appropriate for the question you hoped to answer. </a:t>
            </a:r>
          </a:p>
          <a:p>
            <a:r>
              <a:rPr lang="en-US" dirty="0" smtClean="0"/>
              <a:t>That you conducted your research carefully </a:t>
            </a:r>
          </a:p>
          <a:p>
            <a:r>
              <a:rPr lang="en-US" dirty="0" smtClean="0"/>
              <a:t>Results are credible</a:t>
            </a:r>
          </a:p>
          <a:p>
            <a:r>
              <a:rPr lang="en-US" dirty="0" smtClean="0"/>
              <a:t>Ensures </a:t>
            </a:r>
            <a:r>
              <a:rPr lang="en-US" dirty="0" err="1" smtClean="0"/>
              <a:t>replicability</a:t>
            </a:r>
            <a:r>
              <a:rPr lang="en-US" dirty="0" smtClean="0"/>
              <a:t>- description of methods with enough detail that someone could reproduce the experiment using the same materials and methods</a:t>
            </a:r>
          </a:p>
        </p:txBody>
      </p:sp>
    </p:spTree>
    <p:extLst>
      <p:ext uri="{BB962C8B-B14F-4D97-AF65-F5344CB8AC3E}">
        <p14:creationId xmlns:p14="http://schemas.microsoft.com/office/powerpoint/2010/main" val="123800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8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Include a section for a list of materials</a:t>
            </a:r>
          </a:p>
          <a:p>
            <a:pPr lvl="1"/>
            <a:r>
              <a:rPr lang="en-US" dirty="0" smtClean="0"/>
              <a:t>Human subjects, organisms, tools, sketches, diagrams, schematics, or photographs</a:t>
            </a:r>
          </a:p>
          <a:p>
            <a:pPr marL="120650" lvl="1" indent="3175"/>
            <a:r>
              <a:rPr lang="en-US" dirty="0" smtClean="0"/>
              <a:t> Procedure </a:t>
            </a:r>
          </a:p>
          <a:p>
            <a:pPr marL="520700" lvl="2" indent="3175"/>
            <a:r>
              <a:rPr lang="en-US" dirty="0" smtClean="0"/>
              <a:t>Include relevant content such as temperature, </a:t>
            </a:r>
            <a:r>
              <a:rPr lang="en-US" dirty="0" err="1" smtClean="0"/>
              <a:t>overvations</a:t>
            </a:r>
            <a:r>
              <a:rPr lang="en-US" dirty="0" smtClean="0"/>
              <a:t>, instrument settings and calibration, and site locations. </a:t>
            </a:r>
          </a:p>
          <a:p>
            <a:pPr marL="520700" lvl="2" indent="3175"/>
            <a:r>
              <a:rPr lang="en-US" dirty="0" smtClean="0"/>
              <a:t>Avoid step by step, numbered instruction (the </a:t>
            </a:r>
            <a:r>
              <a:rPr lang="en-US" dirty="0" err="1" smtClean="0"/>
              <a:t>receipe</a:t>
            </a:r>
            <a:r>
              <a:rPr lang="en-US" dirty="0" smtClean="0"/>
              <a:t> approach)</a:t>
            </a:r>
          </a:p>
          <a:p>
            <a:pPr marL="977900" lvl="3" indent="3175"/>
            <a:r>
              <a:rPr lang="en-US" dirty="0" smtClean="0"/>
              <a:t>Instead present an organized description with sufficient detail that audience can understand process. </a:t>
            </a:r>
          </a:p>
          <a:p>
            <a:pPr marL="977900" lvl="3" indent="3175"/>
            <a:r>
              <a:rPr lang="en-US" dirty="0" smtClean="0"/>
              <a:t>Organize chronologically, in the order you conducted the experiment. </a:t>
            </a:r>
          </a:p>
          <a:p>
            <a:pPr marL="977900" lvl="3" indent="3175"/>
            <a:r>
              <a:rPr lang="en-US" dirty="0" smtClean="0"/>
              <a:t>Assume your readers are unfamiliar with experiment particulars</a:t>
            </a:r>
          </a:p>
          <a:p>
            <a:pPr marL="977900" lvl="3" indent="3175"/>
            <a:r>
              <a:rPr lang="en-US" dirty="0" smtClean="0"/>
              <a:t>-write in the passive voice-</a:t>
            </a:r>
          </a:p>
          <a:p>
            <a:pPr marL="1435100" lvl="4" indent="3175"/>
            <a:r>
              <a:rPr lang="en-US" dirty="0" smtClean="0"/>
              <a:t> receiver, action, doer= the ball was thrown by John</a:t>
            </a:r>
          </a:p>
          <a:p>
            <a:pPr marL="1892300" lvl="5" indent="3175"/>
            <a:r>
              <a:rPr lang="en-US" dirty="0" smtClean="0"/>
              <a:t>De-emphasizes the role of the researcher and highlights the material studied </a:t>
            </a:r>
          </a:p>
          <a:p>
            <a:pPr marL="977900" lvl="3" indent="317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79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Opportunity to present the evidence you will use to support the claims you made in your discussion. </a:t>
            </a:r>
          </a:p>
          <a:p>
            <a:r>
              <a:rPr lang="en-US" dirty="0" smtClean="0"/>
              <a:t>Summarize the data relevant to the question discussed in the introduction. </a:t>
            </a:r>
          </a:p>
          <a:p>
            <a:r>
              <a:rPr lang="en-US" dirty="0" smtClean="0"/>
              <a:t>Make sure data are complete and organized. </a:t>
            </a:r>
          </a:p>
          <a:p>
            <a:pPr lvl="1"/>
            <a:r>
              <a:rPr lang="en-US" dirty="0" smtClean="0"/>
              <a:t>Might present with supporting evidence such as text, graphics, (tables, graphs, diagrams), refer to them in text with a statement explaining their significance.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 report…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carefully crafted argument meant to persuade an audience to accept your findings and conclusions.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7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called analysis- where you interpret your results. Answer the question/hypothesis here. </a:t>
            </a:r>
          </a:p>
          <a:p>
            <a:pPr lvl="1"/>
            <a:r>
              <a:rPr lang="en-US" dirty="0" smtClean="0"/>
              <a:t>Present the most important findings first, don’t be afraid to include problematic data or failed experiments</a:t>
            </a:r>
          </a:p>
          <a:p>
            <a:pPr lvl="2"/>
            <a:r>
              <a:rPr lang="en-US" dirty="0" smtClean="0"/>
              <a:t>We all learn from mistakes and failure. </a:t>
            </a:r>
          </a:p>
          <a:p>
            <a:pPr marL="454025" lvl="2" indent="7938"/>
            <a:r>
              <a:rPr lang="en-US" dirty="0" smtClean="0"/>
              <a:t>If applicable, support your argument with references to other researchers </a:t>
            </a:r>
          </a:p>
          <a:p>
            <a:pPr marL="911225" lvl="3" indent="7938"/>
            <a:r>
              <a:rPr lang="en-US" dirty="0" smtClean="0"/>
              <a:t>Could need in text citations here as well</a:t>
            </a:r>
          </a:p>
        </p:txBody>
      </p:sp>
    </p:spTree>
    <p:extLst>
      <p:ext uri="{BB962C8B-B14F-4D97-AF65-F5344CB8AC3E}">
        <p14:creationId xmlns:p14="http://schemas.microsoft.com/office/powerpoint/2010/main" val="758411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Summarize the main points covered in one or two concise paragraphs</a:t>
            </a:r>
          </a:p>
          <a:p>
            <a:r>
              <a:rPr lang="en-US" dirty="0" smtClean="0"/>
              <a:t>Last chance to persuade audience of the significance of your work</a:t>
            </a:r>
          </a:p>
          <a:p>
            <a:pPr lvl="1"/>
            <a:r>
              <a:rPr lang="en-US" dirty="0" smtClean="0"/>
              <a:t>Review the purpose of your research and the hypothesis tested. </a:t>
            </a:r>
          </a:p>
          <a:p>
            <a:pPr lvl="1"/>
            <a:r>
              <a:rPr lang="en-US" dirty="0" smtClean="0"/>
              <a:t>Summarize the most important implications of your findings. </a:t>
            </a:r>
          </a:p>
          <a:p>
            <a:pPr lvl="1"/>
            <a:r>
              <a:rPr lang="en-US" dirty="0" smtClean="0"/>
              <a:t>Do not introduce any new information in this 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28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 bibliography! </a:t>
            </a:r>
          </a:p>
          <a:p>
            <a:r>
              <a:rPr lang="en-US" dirty="0" smtClean="0"/>
              <a:t>List all the references you CITED in lab report. </a:t>
            </a:r>
          </a:p>
          <a:p>
            <a:r>
              <a:rPr lang="en-US" dirty="0" smtClean="0"/>
              <a:t>Markel 616-632 for APA style </a:t>
            </a:r>
          </a:p>
          <a:p>
            <a:r>
              <a:rPr lang="en-US" dirty="0" smtClean="0"/>
              <a:t>Purdue OWL </a:t>
            </a:r>
            <a:r>
              <a:rPr lang="en-US" dirty="0"/>
              <a:t>APA </a:t>
            </a:r>
            <a:r>
              <a:rPr lang="en-US" dirty="0">
                <a:hlinkClick r:id="rId2"/>
              </a:rPr>
              <a:t>https://owl.purdue.edu/owl/research_and_citation/apa_style/apa_formatting_and_style_guide/</a:t>
            </a:r>
            <a:r>
              <a:rPr lang="en-US" dirty="0" smtClean="0">
                <a:hlinkClick r:id="rId2"/>
              </a:rPr>
              <a:t>general_format.html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Link from “Sexy Technical Communication” </a:t>
            </a:r>
            <a:r>
              <a:rPr lang="en-US" dirty="0"/>
              <a:t>online textbook </a:t>
            </a:r>
            <a:r>
              <a:rPr lang="en-US" dirty="0">
                <a:hlinkClick r:id="rId3"/>
              </a:rPr>
              <a:t>http://library.austincc.edu/help/APA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any assistance, funding, </a:t>
            </a:r>
            <a:r>
              <a:rPr lang="en-US" dirty="0" err="1" smtClean="0"/>
              <a:t>etc</a:t>
            </a:r>
            <a:r>
              <a:rPr lang="en-US" dirty="0" smtClean="0"/>
              <a:t> was received in assisting with the completion of the report, note those individuals in this section. </a:t>
            </a:r>
          </a:p>
          <a:p>
            <a:r>
              <a:rPr lang="en-US" dirty="0" smtClean="0"/>
              <a:t>(Markel 522)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3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Appendix- if you don’t need it don’t worry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place for information that readers do not need to understand the body of your lab report. </a:t>
            </a:r>
          </a:p>
          <a:p>
            <a:pPr lvl="1"/>
            <a:r>
              <a:rPr lang="en-US" dirty="0" smtClean="0"/>
              <a:t>Might include, logs, specialized data, calculations,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Notes…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Civil Engineering Lab Reports</a:t>
            </a:r>
          </a:p>
          <a:p>
            <a:pPr lvl="1"/>
            <a:r>
              <a:rPr lang="en-US" dirty="0" smtClean="0"/>
              <a:t>Materials form the basis of your work; therefore, material comprehension is very important and greatly assists in design decisions. </a:t>
            </a:r>
          </a:p>
          <a:p>
            <a:pPr lvl="1"/>
            <a:endParaRPr lang="en-US" dirty="0" smtClean="0"/>
          </a:p>
          <a:p>
            <a:pPr marL="57150" lvl="1" indent="1588"/>
            <a:r>
              <a:rPr lang="en-US" dirty="0" smtClean="0"/>
              <a:t> Electrical Engineering Lab Reports </a:t>
            </a:r>
          </a:p>
          <a:p>
            <a:pPr marL="457200" lvl="2" indent="1588"/>
            <a:r>
              <a:rPr lang="en-US" sz="2800" dirty="0" smtClean="0"/>
              <a:t> Experiments allow you to reach beyond textbook concepts which can provide unexpected results and insight once you analyze data. </a:t>
            </a:r>
          </a:p>
        </p:txBody>
      </p:sp>
    </p:spTree>
    <p:extLst>
      <p:ext uri="{BB962C8B-B14F-4D97-AF65-F5344CB8AC3E}">
        <p14:creationId xmlns:p14="http://schemas.microsoft.com/office/powerpoint/2010/main" val="2123700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Lab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Markel 527-530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>
                <a:hlinkClick r:id="rId2"/>
              </a:rPr>
              <a:t>http://writing.engr.psu.edu/workbooks/</a:t>
            </a:r>
            <a:r>
              <a:rPr lang="en-US" dirty="0" smtClean="0">
                <a:hlinkClick r:id="rId2"/>
              </a:rPr>
              <a:t>labreport.html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2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experiments, and likewise, the reports that follow are more about the journey and less about the destination. What did you discover during the investigation? The report gives you a chance to document your findings and share them with others in a structured method that should be easily accessible and comprehensive.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1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Engineers write lab reports?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To persuade!!! </a:t>
            </a:r>
          </a:p>
          <a:p>
            <a:pPr lvl="1"/>
            <a:r>
              <a:rPr lang="en-US" dirty="0" smtClean="0"/>
              <a:t>To communicate the results of their work with others in their field, as well as various types of audiences.</a:t>
            </a:r>
          </a:p>
          <a:p>
            <a:pPr lvl="1"/>
            <a:r>
              <a:rPr lang="en-US" dirty="0" smtClean="0"/>
              <a:t>Add knowledge and/or build on the work of others. </a:t>
            </a:r>
          </a:p>
          <a:p>
            <a:pPr lvl="1"/>
            <a:r>
              <a:rPr lang="en-US" dirty="0" smtClean="0"/>
              <a:t>Contribute to their field/area</a:t>
            </a:r>
          </a:p>
        </p:txBody>
      </p:sp>
    </p:spTree>
    <p:extLst>
      <p:ext uri="{BB962C8B-B14F-4D97-AF65-F5344CB8AC3E}">
        <p14:creationId xmlns:p14="http://schemas.microsoft.com/office/powerpoint/2010/main" val="424072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Lab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Lab Report- written for use within a company. </a:t>
            </a:r>
          </a:p>
          <a:p>
            <a:pPr lvl="1"/>
            <a:r>
              <a:rPr lang="en-US" dirty="0" smtClean="0"/>
              <a:t>Audience= usually a fellow employee who already knows the methodology and equipment used in the company. </a:t>
            </a:r>
          </a:p>
          <a:p>
            <a:pPr lvl="1"/>
            <a:r>
              <a:rPr lang="en-US" dirty="0" smtClean="0"/>
              <a:t>Tend to be results oriented- only show the results of the lab. </a:t>
            </a:r>
          </a:p>
          <a:p>
            <a:pPr lvl="1"/>
            <a:r>
              <a:rPr lang="en-US" dirty="0" smtClean="0"/>
              <a:t>Less formal because it is circulated within the company and audience is a known audience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5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Lab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Lab Reports</a:t>
            </a:r>
          </a:p>
          <a:p>
            <a:pPr lvl="1"/>
            <a:r>
              <a:rPr lang="en-US" dirty="0" smtClean="0"/>
              <a:t>Audience is outside of the company, format is more formal, set by the company, because the client does not know the methodology and equipment of the company.  </a:t>
            </a:r>
            <a:endParaRPr lang="en-US" dirty="0"/>
          </a:p>
          <a:p>
            <a:pPr lvl="2"/>
            <a:r>
              <a:rPr lang="en-US" dirty="0" smtClean="0"/>
              <a:t>oftentimes confidential because the client is paying for the experiment to be done and therefore owns the results. </a:t>
            </a:r>
          </a:p>
          <a:p>
            <a:pPr lvl="1"/>
            <a:r>
              <a:rPr lang="en-US" dirty="0" smtClean="0"/>
              <a:t>Includes methodology, equipment, and results.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Engineers write Lab Reports?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64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Audience uses lab reports to judge your credibility and skills as a researcher.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Lab reports are meant to be PERSUASIVE! </a:t>
            </a:r>
          </a:p>
          <a:p>
            <a:pPr lvl="2"/>
            <a:r>
              <a:rPr lang="en-US" dirty="0" smtClean="0"/>
              <a:t>If you fail to convince your work is professional, valuable, or relevant, you could lose funding or permission to continue. 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4025" lvl="2" indent="7938">
              <a:tabLst>
                <a:tab pos="454025" algn="l"/>
              </a:tabLst>
            </a:pPr>
            <a:r>
              <a:rPr lang="en-US" dirty="0" smtClean="0"/>
              <a:t> Must persuade readers that you (as the writer and engineer/expert in your field) are a competent researcher who is familiar with the content area that you are presenting the information on. 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386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your lab report persuasive…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15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Make sure you can answer the following questions: </a:t>
            </a:r>
          </a:p>
          <a:p>
            <a:pPr lvl="1"/>
            <a:r>
              <a:rPr lang="en-US" dirty="0" smtClean="0"/>
              <a:t>Why is this topic important?</a:t>
            </a:r>
          </a:p>
          <a:p>
            <a:pPr lvl="1"/>
            <a:r>
              <a:rPr lang="en-US" dirty="0" smtClean="0"/>
              <a:t>What have others already learned about the subject? </a:t>
            </a:r>
          </a:p>
          <a:p>
            <a:pPr lvl="1"/>
            <a:r>
              <a:rPr lang="en-US" dirty="0" smtClean="0"/>
              <a:t>What else is there to learn about the subject? </a:t>
            </a:r>
          </a:p>
          <a:p>
            <a:pPr lvl="1"/>
            <a:r>
              <a:rPr lang="en-US" dirty="0" smtClean="0"/>
              <a:t>Why are you using this (specific) methodology, as opposed to other methodologies, in carrying out the task? </a:t>
            </a:r>
            <a:endParaRPr lang="en-US" dirty="0"/>
          </a:p>
          <a:p>
            <a:pPr lvl="1"/>
            <a:r>
              <a:rPr lang="en-US" dirty="0" smtClean="0"/>
              <a:t>Why have you drawn these inferences, as opposed to other inferences, from the data generated? </a:t>
            </a:r>
          </a:p>
          <a:p>
            <a:pPr lvl="1"/>
            <a:r>
              <a:rPr lang="en-US" dirty="0" smtClean="0"/>
              <a:t>What should be done next? Why?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6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Writing Process of the lab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762"/>
            <a:ext cx="8229600" cy="54368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lab notes from your lab notebook to fill in your lab report. </a:t>
            </a:r>
          </a:p>
          <a:p>
            <a:r>
              <a:rPr lang="en-US" dirty="0" smtClean="0"/>
              <a:t>You don’t have to write the lab report in sequence</a:t>
            </a:r>
          </a:p>
          <a:p>
            <a:pPr lvl="1"/>
            <a:r>
              <a:rPr lang="en-US" dirty="0" smtClean="0"/>
              <a:t>Some parts are easier to fill in in the beginning, and other parts, as you finish with your actual experiments, can be filled in later, as a result of findings, etc. </a:t>
            </a:r>
          </a:p>
          <a:p>
            <a:pPr marL="60325" lvl="1" indent="3175"/>
            <a:r>
              <a:rPr lang="en-US" dirty="0" smtClean="0"/>
              <a:t>it quite possibly will not be read in sequence or in its entirety. </a:t>
            </a:r>
          </a:p>
          <a:p>
            <a:pPr marL="460375" lvl="2" indent="3175"/>
            <a:r>
              <a:rPr lang="en-US" dirty="0" smtClean="0"/>
              <a:t> Individuals might start with title and abstract, then conclusion, then introduction, then possibly, if persuaded by your knowledge and findings, read the rest of the report. </a:t>
            </a:r>
          </a:p>
          <a:p>
            <a:pPr marL="460375" lvl="2" indent="3175"/>
            <a:endParaRPr lang="en-US" dirty="0" smtClean="0"/>
          </a:p>
          <a:p>
            <a:pPr marL="60325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60325" lvl="1" indent="3175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974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1542</Words>
  <Application>Microsoft Macintosh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Lab Report</vt:lpstr>
      <vt:lpstr>The lab report…</vt:lpstr>
      <vt:lpstr>Lab report</vt:lpstr>
      <vt:lpstr>Why do Engineers write lab reports?</vt:lpstr>
      <vt:lpstr>Types of Lab Reports</vt:lpstr>
      <vt:lpstr>Types of Lab Reports</vt:lpstr>
      <vt:lpstr>Why do Engineers write Lab Reports?</vt:lpstr>
      <vt:lpstr>How to make your lab report persuasive… </vt:lpstr>
      <vt:lpstr>Writing Process of the lab report </vt:lpstr>
      <vt:lpstr>Structure of the Lab Report</vt:lpstr>
      <vt:lpstr>Title </vt:lpstr>
      <vt:lpstr>Abstract</vt:lpstr>
      <vt:lpstr>Abstract</vt:lpstr>
      <vt:lpstr>Abstract- informative vs descriptive</vt:lpstr>
      <vt:lpstr>Introduction</vt:lpstr>
      <vt:lpstr>Introduction</vt:lpstr>
      <vt:lpstr>Materials and Methods </vt:lpstr>
      <vt:lpstr>Materials and Methods</vt:lpstr>
      <vt:lpstr>Results </vt:lpstr>
      <vt:lpstr>Discussion</vt:lpstr>
      <vt:lpstr>Conclusion</vt:lpstr>
      <vt:lpstr>References </vt:lpstr>
      <vt:lpstr>Acknowledgements </vt:lpstr>
      <vt:lpstr>Appendix- if you don’t need it don’t worry  </vt:lpstr>
      <vt:lpstr>Extra Notes… </vt:lpstr>
      <vt:lpstr>Sample Lab Report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Lab Report</dc:title>
  <dc:creator>Danielle </dc:creator>
  <cp:lastModifiedBy>Danielle </cp:lastModifiedBy>
  <cp:revision>14</cp:revision>
  <dcterms:created xsi:type="dcterms:W3CDTF">2018-02-27T07:38:37Z</dcterms:created>
  <dcterms:modified xsi:type="dcterms:W3CDTF">2018-10-03T14:43:01Z</dcterms:modified>
</cp:coreProperties>
</file>