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71" r:id="rId9"/>
    <p:sldId id="262" r:id="rId10"/>
    <p:sldId id="272" r:id="rId11"/>
    <p:sldId id="273" r:id="rId12"/>
    <p:sldId id="269" r:id="rId13"/>
    <p:sldId id="274" r:id="rId14"/>
    <p:sldId id="275" r:id="rId15"/>
    <p:sldId id="270" r:id="rId16"/>
    <p:sldId id="264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2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5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7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7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AF5B-04D4-48F7-8DBA-DEC90F36BD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5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Rhetorical Situation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Norton Field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7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identified and analyzed your audience, consider this: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do I want this document to accomplish?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my audience has finished reading my work, what do I want them to </a:t>
            </a:r>
            <a:r>
              <a:rPr lang="en-US" i="1" dirty="0" smtClean="0"/>
              <a:t>know </a:t>
            </a:r>
            <a:r>
              <a:rPr lang="en-US" dirty="0" smtClean="0"/>
              <a:t>or </a:t>
            </a:r>
            <a:r>
              <a:rPr lang="en-US" i="1" dirty="0" smtClean="0"/>
              <a:t>believe?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What do I want them to </a:t>
            </a:r>
            <a:r>
              <a:rPr lang="en-US" i="1" dirty="0" smtClean="0"/>
              <a:t>do?</a:t>
            </a:r>
            <a:r>
              <a:rPr lang="en-US" dirty="0" smtClean="0"/>
              <a:t> </a:t>
            </a:r>
          </a:p>
          <a:p>
            <a:pPr marL="225425" lvl="1" indent="-1588">
              <a:tabLst>
                <a:tab pos="171450" algn="l"/>
                <a:tab pos="288925" algn="l"/>
              </a:tabLst>
            </a:pPr>
            <a:r>
              <a:rPr lang="en-US" dirty="0" smtClean="0"/>
              <a:t>Your purpose should help your readers understand a concept, adopt a particular belief, or carry out a task. </a:t>
            </a:r>
          </a:p>
        </p:txBody>
      </p:sp>
    </p:spTree>
    <p:extLst>
      <p:ext uri="{BB962C8B-B14F-4D97-AF65-F5344CB8AC3E}">
        <p14:creationId xmlns:p14="http://schemas.microsoft.com/office/powerpoint/2010/main" val="132276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can your real purpose differ from your expressed purpose? Why?</a:t>
            </a:r>
          </a:p>
          <a:p>
            <a:endParaRPr lang="en-US" dirty="0"/>
          </a:p>
          <a:p>
            <a:r>
              <a:rPr lang="en-US" dirty="0" smtClean="0"/>
              <a:t>What happens when you have a new audience or a new purpose?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6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28" y="183704"/>
            <a:ext cx="10515600" cy="1325563"/>
          </a:xfrm>
        </p:spPr>
        <p:txBody>
          <a:bodyPr/>
          <a:lstStyle/>
          <a:p>
            <a:r>
              <a:rPr lang="en-US" dirty="0" smtClean="0"/>
              <a:t>In Writing for Engineers (especially)…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28" y="1323310"/>
            <a:ext cx="10515600" cy="53125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Audience and Purpose impact content! How?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audience of the engineer is often times known, and can be a multiple audience. </a:t>
            </a:r>
          </a:p>
          <a:p>
            <a:pPr marL="968375" lvl="6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1590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079"/>
            <a:ext cx="10515600" cy="1325563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83" y="1409423"/>
            <a:ext cx="10515600" cy="10771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does the engineer find out who is in his/her audience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8098" y="3233571"/>
            <a:ext cx="9050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400" dirty="0"/>
              <a:t>By using an audience profile sheet (Markel 85-86)</a:t>
            </a:r>
          </a:p>
          <a:p>
            <a:pPr lvl="3"/>
            <a:r>
              <a:rPr lang="en-US" sz="2400" dirty="0"/>
              <a:t>A form that prompts you to consider various audience characteristics as you plan your document.</a:t>
            </a:r>
          </a:p>
          <a:p>
            <a:pPr lvl="4"/>
            <a:r>
              <a:rPr lang="en-US" sz="2400" dirty="0"/>
              <a:t>What are SIX things one must consider in audience analysis? Why?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45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20995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Why is the audience reading your document?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5905" y="2571917"/>
            <a:ext cx="96159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lvl="5" indent="3175"/>
            <a:r>
              <a:rPr lang="en-US" sz="2400" dirty="0" smtClean="0"/>
              <a:t>They have some connection, purpose, necessity, or interest in reading it</a:t>
            </a:r>
          </a:p>
          <a:p>
            <a:pPr marL="511175" lvl="5" indent="3175"/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99268" y="3735149"/>
            <a:ext cx="96586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lvl="5" indent="3175"/>
            <a:r>
              <a:rPr lang="en-US" sz="2400" dirty="0"/>
              <a:t>Audience breakdown</a:t>
            </a:r>
          </a:p>
          <a:p>
            <a:pPr marL="968375" lvl="6" indent="3175"/>
            <a:r>
              <a:rPr lang="en-US" sz="2400" dirty="0"/>
              <a:t>Primary- people to whom the communication is directed.</a:t>
            </a:r>
          </a:p>
          <a:p>
            <a:pPr marL="968375" lvl="6" indent="3175"/>
            <a:r>
              <a:rPr lang="en-US" sz="2400" dirty="0"/>
              <a:t>Secondary- people who are more distant from the writer who need to stay aware of developments in the organization but who will not directly act or respond to the document.</a:t>
            </a:r>
          </a:p>
          <a:p>
            <a:pPr marL="968375" lvl="6" indent="3175"/>
            <a:r>
              <a:rPr lang="en-US" sz="2400" dirty="0"/>
              <a:t>Tertiary- people even further removed from the writer but might take an interest In the content.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26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tackle potential language barriers between ourselves and the audience?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3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Kinds of writing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16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Attitude toward your topic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655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dirty="0" smtClean="0"/>
              <a:t>Medium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250"/>
            <a:ext cx="10687050" cy="304165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dirty="0" smtClean="0"/>
              <a:t>A way for information to be conveyed from one person to another </a:t>
            </a:r>
          </a:p>
          <a:p>
            <a:endParaRPr lang="en-US" sz="3200" dirty="0"/>
          </a:p>
          <a:p>
            <a:r>
              <a:rPr lang="en-US" sz="3200" dirty="0" smtClean="0"/>
              <a:t>The delivery method or vehicle used to deliver messages to audience </a:t>
            </a:r>
            <a:endParaRPr lang="en-US" sz="3200" dirty="0"/>
          </a:p>
        </p:txBody>
      </p:sp>
      <p:pic>
        <p:nvPicPr>
          <p:cNvPr id="1026" name="Picture 2" descr="https://image.slidesharecdn.com/week13-themediumisthemessage-101108205529-phpapp01/95/week-13-the-medium-is-the-message-2-638.jpg?cb=1422621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4014831"/>
            <a:ext cx="2981325" cy="223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08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Exigence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Issue or situation that leads to demands for rhetoric speech or writing </a:t>
            </a:r>
          </a:p>
          <a:p>
            <a:endParaRPr lang="en-US" sz="3600" dirty="0"/>
          </a:p>
          <a:p>
            <a:r>
              <a:rPr lang="en-US" sz="3600" dirty="0" smtClean="0"/>
              <a:t>Moment in which something happens or fails to happen</a:t>
            </a:r>
          </a:p>
          <a:p>
            <a:pPr lvl="1"/>
            <a:r>
              <a:rPr lang="en-US" sz="3200" dirty="0" smtClean="0"/>
              <a:t>Why is one compelled to speak out </a:t>
            </a:r>
            <a:r>
              <a:rPr lang="en-US" sz="3200" smtClean="0"/>
              <a:t>(write)?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577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Students will be able to…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Identify, define, and discuss the necessity and elements of the rhetorical situation </a:t>
            </a:r>
          </a:p>
          <a:p>
            <a:r>
              <a:rPr lang="en-US" sz="3600" dirty="0" smtClean="0"/>
              <a:t>Discuss the definition of rhetoric </a:t>
            </a:r>
          </a:p>
          <a:p>
            <a:r>
              <a:rPr lang="en-US" sz="3600" dirty="0" smtClean="0"/>
              <a:t>And begin to identify these elements in their own writing </a:t>
            </a:r>
          </a:p>
          <a:p>
            <a:r>
              <a:rPr lang="en-US" sz="3600" dirty="0" smtClean="0"/>
              <a:t>Complete an in class assignment involving elements of rhetorical situation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711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275" y="304800"/>
            <a:ext cx="6454706" cy="606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8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class assignment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Students will have 15 minutes to write three different responses</a:t>
            </a:r>
          </a:p>
          <a:p>
            <a:pPr lvl="1"/>
            <a:r>
              <a:rPr lang="en-US" sz="3600" dirty="0" smtClean="0"/>
              <a:t>One to me, the instructor</a:t>
            </a:r>
          </a:p>
          <a:p>
            <a:pPr lvl="1"/>
            <a:r>
              <a:rPr lang="en-US" sz="3600" dirty="0" smtClean="0"/>
              <a:t>One to their best friend </a:t>
            </a:r>
          </a:p>
          <a:p>
            <a:pPr lvl="1"/>
            <a:r>
              <a:rPr lang="en-US" sz="3600" dirty="0" smtClean="0"/>
              <a:t>One to an internet blog post </a:t>
            </a:r>
          </a:p>
          <a:p>
            <a:pPr marL="117475" lvl="1" indent="0"/>
            <a:r>
              <a:rPr lang="en-US" sz="3600" dirty="0" smtClean="0"/>
              <a:t>On their opinions on one of these individuals as two possible presidential candidates: Michelle Obama vs </a:t>
            </a:r>
            <a:r>
              <a:rPr lang="en-US" sz="3600" dirty="0" err="1" smtClean="0"/>
              <a:t>Beyonce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9019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Rhetoric- www.merriam-webster.com/dictionary/rhetoric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Rhetoric- n. 1. the art of speaking or writing effectively</a:t>
            </a:r>
          </a:p>
          <a:p>
            <a:pPr lvl="5"/>
            <a:r>
              <a:rPr lang="en-US" sz="3200" dirty="0" smtClean="0"/>
              <a:t>A. the study of principles and rules of composition formulated by critics of ancient times </a:t>
            </a:r>
          </a:p>
          <a:p>
            <a:pPr lvl="5"/>
            <a:r>
              <a:rPr lang="en-US" sz="3200" dirty="0" smtClean="0"/>
              <a:t>B. the study of writing or speaking as a means of communication or persuasion</a:t>
            </a:r>
          </a:p>
          <a:p>
            <a:pPr lvl="3"/>
            <a:endParaRPr lang="en-US" sz="3200" dirty="0"/>
          </a:p>
          <a:p>
            <a:pPr marL="2065338" lvl="3" indent="0">
              <a:buNone/>
            </a:pPr>
            <a:r>
              <a:rPr lang="en-US" sz="3200" dirty="0" smtClean="0"/>
              <a:t>2. Language that is intended to influence people but could lack sincerity (think political speeches)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265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0217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Rhetorical Situation </a:t>
            </a:r>
            <a:br>
              <a:rPr lang="en-US" sz="3400" b="1" dirty="0" smtClean="0"/>
            </a:br>
            <a:r>
              <a:rPr lang="en-US" sz="3400" b="1" dirty="0" smtClean="0"/>
              <a:t>(dictionary.reference.com/browse/</a:t>
            </a:r>
            <a:r>
              <a:rPr lang="en-US" sz="3400" b="1" dirty="0" err="1" smtClean="0"/>
              <a:t>rhetor</a:t>
            </a:r>
            <a:r>
              <a:rPr lang="en-US" sz="3400" b="1" dirty="0" smtClean="0"/>
              <a:t>)</a:t>
            </a:r>
            <a:br>
              <a:rPr lang="en-US" sz="3400" b="1" dirty="0" smtClean="0"/>
            </a:br>
            <a:r>
              <a:rPr lang="en-US" sz="3400" b="1" dirty="0" smtClean="0"/>
              <a:t>(pwr.la.psu.edu/about-the-rhetorical-situation)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5342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All the features of audience, purpose, and exigence that serve to create a moment suitable for a rhetorical response </a:t>
            </a:r>
          </a:p>
          <a:p>
            <a:endParaRPr lang="en-US" sz="3200" dirty="0"/>
          </a:p>
          <a:p>
            <a:r>
              <a:rPr lang="en-US" sz="3200" dirty="0" smtClean="0"/>
              <a:t>Can be understood as the circumstances under which the </a:t>
            </a:r>
            <a:r>
              <a:rPr lang="en-US" sz="3200" dirty="0" err="1" smtClean="0"/>
              <a:t>rhetor</a:t>
            </a:r>
            <a:r>
              <a:rPr lang="en-US" sz="3200" dirty="0" smtClean="0"/>
              <a:t> (teacher of rhetoric or speaker) writes or speaks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910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Elements of the rhetorical situation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6401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Purpose</a:t>
            </a:r>
          </a:p>
          <a:p>
            <a:r>
              <a:rPr lang="en-US" sz="3200" dirty="0" smtClean="0"/>
              <a:t>Audience</a:t>
            </a:r>
          </a:p>
          <a:p>
            <a:r>
              <a:rPr lang="en-US" sz="3200" dirty="0" smtClean="0"/>
              <a:t>Stance</a:t>
            </a:r>
          </a:p>
          <a:p>
            <a:r>
              <a:rPr lang="en-US" sz="3200" dirty="0" smtClean="0"/>
              <a:t>Genre</a:t>
            </a:r>
          </a:p>
          <a:p>
            <a:r>
              <a:rPr lang="en-US" sz="3200" smtClean="0"/>
              <a:t>Medium/Design </a:t>
            </a:r>
            <a:endParaRPr lang="en-US" sz="3200" dirty="0" smtClean="0"/>
          </a:p>
          <a:p>
            <a:r>
              <a:rPr lang="en-US" sz="3200" dirty="0" smtClean="0"/>
              <a:t>Exigence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133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1"/>
            <a:ext cx="10527890" cy="973394"/>
          </a:xfrm>
        </p:spPr>
        <p:txBody>
          <a:bodyPr/>
          <a:lstStyle/>
          <a:p>
            <a:r>
              <a:rPr lang="en-US" b="1" dirty="0" smtClean="0"/>
              <a:t>Audience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910" y="486698"/>
            <a:ext cx="10631129" cy="6223818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sz="3200" dirty="0" smtClean="0"/>
              <a:t>Who will read (or hear) what you’re writing.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Always ask, who are you writing (speaking) to? </a:t>
            </a:r>
          </a:p>
          <a:p>
            <a:endParaRPr lang="en-US" sz="3200" dirty="0"/>
          </a:p>
          <a:p>
            <a:r>
              <a:rPr lang="en-US" sz="3200" dirty="0" smtClean="0"/>
              <a:t>Types of audiences</a:t>
            </a:r>
          </a:p>
          <a:p>
            <a:pPr lvl="1"/>
            <a:r>
              <a:rPr lang="en-US" sz="3200" dirty="0" smtClean="0"/>
              <a:t>Known</a:t>
            </a:r>
          </a:p>
          <a:p>
            <a:pPr lvl="1"/>
            <a:r>
              <a:rPr lang="en-US" sz="3200" dirty="0" smtClean="0"/>
              <a:t>Multiple</a:t>
            </a:r>
          </a:p>
          <a:p>
            <a:pPr lvl="1"/>
            <a:r>
              <a:rPr lang="en-US" sz="3200" dirty="0" smtClean="0"/>
              <a:t>Unknown</a:t>
            </a:r>
          </a:p>
          <a:p>
            <a:pPr lvl="2"/>
            <a:r>
              <a:rPr lang="en-US" sz="3200" dirty="0" smtClean="0"/>
              <a:t>Assume they know nothing about your topic- be thorough with explanations</a:t>
            </a:r>
          </a:p>
          <a:p>
            <a:pPr lvl="2"/>
            <a:r>
              <a:rPr lang="en-US" sz="3200" dirty="0" smtClean="0"/>
              <a:t>Requires more formal writing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64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Multiple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think that your document will have a number of readers, consider making it </a:t>
            </a:r>
            <a:r>
              <a:rPr lang="en-US" b="1" i="1" dirty="0" smtClean="0"/>
              <a:t>modular- </a:t>
            </a:r>
            <a:r>
              <a:rPr lang="en-US" dirty="0" smtClean="0"/>
              <a:t>breaking it up into components addressed to different readers (Markel 107)</a:t>
            </a:r>
          </a:p>
          <a:p>
            <a:endParaRPr lang="en-US" dirty="0"/>
          </a:p>
          <a:p>
            <a:pPr lvl="1"/>
            <a:r>
              <a:rPr lang="en-US" dirty="0" smtClean="0"/>
              <a:t>What might modular reports have?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3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391"/>
            <a:ext cx="10515600" cy="1325563"/>
          </a:xfrm>
        </p:spPr>
        <p:txBody>
          <a:bodyPr/>
          <a:lstStyle/>
          <a:p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28" y="1430767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3200" dirty="0" smtClean="0"/>
              <a:t>Why we write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(Engineering)- what we want to accomplish with the document we are producing.</a:t>
            </a:r>
          </a:p>
          <a:p>
            <a:pPr lvl="1"/>
            <a:r>
              <a:rPr lang="en-US" dirty="0" smtClean="0"/>
              <a:t>Explain how something occurs</a:t>
            </a:r>
          </a:p>
          <a:p>
            <a:pPr lvl="1"/>
            <a:r>
              <a:rPr lang="en-US" dirty="0" smtClean="0"/>
              <a:t>How to carry out a task</a:t>
            </a:r>
          </a:p>
          <a:p>
            <a:pPr lvl="1"/>
            <a:r>
              <a:rPr lang="en-US" dirty="0" smtClean="0"/>
              <a:t>Why some situations are good or bad</a:t>
            </a:r>
          </a:p>
          <a:p>
            <a:pPr lvl="2"/>
            <a:r>
              <a:rPr lang="en-US" dirty="0" smtClean="0"/>
              <a:t>Trying to reinforce or change the audience’s attitudes toward the situation and perhaps urge them to take action. </a:t>
            </a:r>
            <a:endParaRPr lang="en-US" dirty="0" smtClean="0"/>
          </a:p>
          <a:p>
            <a:endParaRPr lang="en-US" sz="3200" dirty="0"/>
          </a:p>
          <a:p>
            <a:r>
              <a:rPr lang="en-US" sz="3200" dirty="0" smtClean="0"/>
              <a:t>Identifying purpose can and often does determine the other elements of the rhetorical situation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826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740</Words>
  <Application>Microsoft Macintosh PowerPoint</Application>
  <PresentationFormat>Custom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Rhetorical Situation</vt:lpstr>
      <vt:lpstr>Students will be able to… </vt:lpstr>
      <vt:lpstr>In class assignment </vt:lpstr>
      <vt:lpstr>Rhetoric- www.merriam-webster.com/dictionary/rhetoric</vt:lpstr>
      <vt:lpstr>Rhetorical Situation  (dictionary.reference.com/browse/rhetor) (pwr.la.psu.edu/about-the-rhetorical-situation)</vt:lpstr>
      <vt:lpstr>Elements of the rhetorical situation </vt:lpstr>
      <vt:lpstr>Audience </vt:lpstr>
      <vt:lpstr>Writing for Multiple Audiences</vt:lpstr>
      <vt:lpstr>Purpose</vt:lpstr>
      <vt:lpstr>Determining Purpose</vt:lpstr>
      <vt:lpstr>Question:</vt:lpstr>
      <vt:lpstr>In Writing for Engineers (especially)… </vt:lpstr>
      <vt:lpstr>Question</vt:lpstr>
      <vt:lpstr>Question: </vt:lpstr>
      <vt:lpstr>Question:</vt:lpstr>
      <vt:lpstr>Genre </vt:lpstr>
      <vt:lpstr>Stance</vt:lpstr>
      <vt:lpstr>Medium</vt:lpstr>
      <vt:lpstr>Exigence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Rhetorical Situation</dc:title>
  <dc:creator>Danielle Carr</dc:creator>
  <cp:lastModifiedBy>Danielle </cp:lastModifiedBy>
  <cp:revision>12</cp:revision>
  <dcterms:created xsi:type="dcterms:W3CDTF">2016-02-03T11:19:24Z</dcterms:created>
  <dcterms:modified xsi:type="dcterms:W3CDTF">2018-02-05T07:51:18Z</dcterms:modified>
</cp:coreProperties>
</file>