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25E030-7D3E-4B4F-BD2C-C293B079D716}">
  <a:tblStyle styleId="{7325E030-7D3E-4B4F-BD2C-C293B079D7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147" d="100"/>
          <a:sy n="147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200"/>
              <a:buFont typeface="Times New Roman"/>
              <a:buAutoNum type="romanUcPeriod"/>
            </a:pPr>
            <a:r>
              <a:rPr lang="en" sz="12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 goals</a:t>
            </a:r>
            <a:endParaRPr sz="12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lphaU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Streamlined, acceptable load time, easy to use.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lphaU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handle stress load of NY commuters.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200"/>
              <a:buFont typeface="Times New Roman"/>
              <a:buAutoNum type="romanUcPeriod"/>
            </a:pPr>
            <a:r>
              <a:rPr lang="en" sz="12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 sz="12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lphaU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Ensuring proper qualifications and training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Minimum BS in computer/software engineering field with prior experience working with trip software/app development.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200"/>
              <a:buFont typeface="Times New Roman"/>
              <a:buAutoNum type="romanUcPeriod"/>
            </a:pPr>
            <a:r>
              <a:rPr lang="en" sz="12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Funding</a:t>
            </a:r>
            <a:endParaRPr sz="12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lphaU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Preventing developmental delays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a project schedule and deadlines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lphaLcParenR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 periodic audits of schedule adherence to ensure efficiency and prevent wasting time/money.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200"/>
              <a:buFont typeface="Times New Roman"/>
              <a:buAutoNum type="romanUcPeriod"/>
            </a:pPr>
            <a:r>
              <a:rPr lang="en" sz="12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Bugs</a:t>
            </a:r>
            <a:endParaRPr sz="12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200"/>
              <a:buFont typeface="Times New Roman"/>
              <a:buAutoNum type="alphaUcPeriod"/>
            </a:pPr>
            <a:r>
              <a:rPr lang="en" sz="12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assurance engineers</a:t>
            </a:r>
            <a:endParaRPr sz="12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QA Engineers will be in charge of creating tests the app must pass. For instance, testing different types of inputs and such.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report any bugs to developers that are found.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200"/>
              <a:buFont typeface="Times New Roman"/>
              <a:buAutoNum type="alphaUcPeriod"/>
            </a:pPr>
            <a:r>
              <a:rPr lang="en" sz="12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Beta testing program</a:t>
            </a:r>
            <a:endParaRPr sz="12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Letting beta testers find ways to exploit system (Time Out New York Contributors, 2017).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UI and UX reporting and suggestions to pinpoint aspects of software users have trouble understanding.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200"/>
              <a:buFont typeface="Times New Roman"/>
              <a:buAutoNum type="alphaUcPeriod"/>
            </a:pPr>
            <a:r>
              <a:rPr lang="en" sz="12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Slowed rollout</a:t>
            </a:r>
            <a:endParaRPr sz="12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completing initial beta tests, start rolling out an updated app to top users of old apps and slowly switch everyone over.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document/d/1ljStTrqmhMWUJNF4FTVlz4XOv-BMARLiB9LlsFaRXkU/edit#heading=h.nxddht4oglim" TargetMode="External"/><Relationship Id="rId13" Type="http://schemas.openxmlformats.org/officeDocument/2006/relationships/hyperlink" Target="https://docs.google.com/document/d/1ljStTrqmhMWUJNF4FTVlz4XOv-BMARLiB9LlsFaRXkU/edit#heading=h.gu2we0gtwwrt" TargetMode="External"/><Relationship Id="rId3" Type="http://schemas.openxmlformats.org/officeDocument/2006/relationships/hyperlink" Target="https://docs.google.com/document/d/1ljStTrqmhMWUJNF4FTVlz4XOv-BMARLiB9LlsFaRXkU/edit#heading=h.4whrz5nc83pb" TargetMode="External"/><Relationship Id="rId7" Type="http://schemas.openxmlformats.org/officeDocument/2006/relationships/hyperlink" Target="https://docs.google.com/document/d/1ljStTrqmhMWUJNF4FTVlz4XOv-BMARLiB9LlsFaRXkU/edit#heading=h.if3a0zv6uyij" TargetMode="External"/><Relationship Id="rId12" Type="http://schemas.openxmlformats.org/officeDocument/2006/relationships/hyperlink" Target="https://docs.google.com/document/d/1ljStTrqmhMWUJNF4FTVlz4XOv-BMARLiB9LlsFaRXkU/edit#heading=h.9lcql8jdkli3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docs.google.com/document/d/1ljStTrqmhMWUJNF4FTVlz4XOv-BMARLiB9LlsFaRXkU/edit#heading=h.x6fjnh6yfh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document/d/1ljStTrqmhMWUJNF4FTVlz4XOv-BMARLiB9LlsFaRXkU/edit#heading=h.qhlzldkw871o" TargetMode="External"/><Relationship Id="rId11" Type="http://schemas.openxmlformats.org/officeDocument/2006/relationships/hyperlink" Target="https://docs.google.com/document/d/1ljStTrqmhMWUJNF4FTVlz4XOv-BMARLiB9LlsFaRXkU/edit#heading=h.99rbsyv5zcwo" TargetMode="External"/><Relationship Id="rId5" Type="http://schemas.openxmlformats.org/officeDocument/2006/relationships/hyperlink" Target="https://docs.google.com/document/d/1ljStTrqmhMWUJNF4FTVlz4XOv-BMARLiB9LlsFaRXkU/edit#heading=h.425vt7x2ovyp" TargetMode="External"/><Relationship Id="rId15" Type="http://schemas.openxmlformats.org/officeDocument/2006/relationships/hyperlink" Target="https://docs.google.com/document/d/1ljStTrqmhMWUJNF4FTVlz4XOv-BMARLiB9LlsFaRXkU/edit#heading=h.d1qrti8f9r7" TargetMode="External"/><Relationship Id="rId10" Type="http://schemas.openxmlformats.org/officeDocument/2006/relationships/hyperlink" Target="https://docs.google.com/document/d/1ljStTrqmhMWUJNF4FTVlz4XOv-BMARLiB9LlsFaRXkU/edit#heading=h.cg7tgn36tnnb" TargetMode="External"/><Relationship Id="rId4" Type="http://schemas.openxmlformats.org/officeDocument/2006/relationships/hyperlink" Target="https://docs.google.com/document/d/1ljStTrqmhMWUJNF4FTVlz4XOv-BMARLiB9LlsFaRXkU/edit#heading=h.z7rw8i4n4932" TargetMode="External"/><Relationship Id="rId9" Type="http://schemas.openxmlformats.org/officeDocument/2006/relationships/hyperlink" Target="https://docs.google.com/document/d/1ljStTrqmhMWUJNF4FTVlz4XOv-BMARLiB9LlsFaRXkU/edit#heading=h.gep42rse6vhh" TargetMode="External"/><Relationship Id="rId14" Type="http://schemas.openxmlformats.org/officeDocument/2006/relationships/hyperlink" Target="https://docs.google.com/document/d/1ljStTrqmhMWUJNF4FTVlz4XOv-BMARLiB9LlsFaRXkU/edit#heading=h.zfb7uytrmmi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oftwareguild.com/blog/front-end-vs-back-end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6sqft.com/mta-admits-subway-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avvyapps.com/blog/how-much-does-app-cost-massive-review-pricing-budget-considerations" TargetMode="External"/><Relationship Id="rId4" Type="http://schemas.openxmlformats.org/officeDocument/2006/relationships/hyperlink" Target="https://www.timeout.com/newyork/news/this-metrocard-hack-gives-you-a-free-subway-ride-0605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MTA App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Kevin Alvarez, Fayrouz  Mikhael, Bujar  Sefa, Maya Dara  Sofia Pasiliao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82825" y="82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Costs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36" name="Shape 136"/>
          <p:cNvGraphicFramePr/>
          <p:nvPr/>
        </p:nvGraphicFramePr>
        <p:xfrm>
          <a:off x="1476750" y="655375"/>
          <a:ext cx="6532750" cy="4204270"/>
        </p:xfrm>
        <a:graphic>
          <a:graphicData uri="http://schemas.openxmlformats.org/drawingml/2006/table">
            <a:tbl>
              <a:tblPr>
                <a:noFill/>
                <a:tableStyleId>{7325E030-7D3E-4B4F-BD2C-C293B079D716}</a:tableStyleId>
              </a:tblPr>
              <a:tblGrid>
                <a:gridCol w="334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Requirements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Cost</a:t>
                      </a:r>
                      <a:endParaRPr sz="18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Front-End Developer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$42,000 - $106,000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Back-End Developer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$72,000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Quality-Tester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$72,000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Full-Stack Developer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$72,000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Office Spaces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$70,000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Servers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$150,000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2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application 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$140,000 to $210,000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752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15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Maintenance Costs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944A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$20,000 per year</a:t>
                      </a:r>
                      <a:endParaRPr sz="1200">
                        <a:solidFill>
                          <a:srgbClr val="0944A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900" marR="88900" marT="88900" marB="889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2.2 Architecture Design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l="7581" t="1136" r="12533"/>
          <a:stretch/>
        </p:blipFill>
        <p:spPr>
          <a:xfrm>
            <a:off x="3565325" y="1017725"/>
            <a:ext cx="2675325" cy="40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2460825" y="2309525"/>
            <a:ext cx="16593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Options: ⇒ 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2.2 Architecture Design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l="4157" t="5142" r="3258" b="6945"/>
          <a:stretch/>
        </p:blipFill>
        <p:spPr>
          <a:xfrm>
            <a:off x="3470875" y="903075"/>
            <a:ext cx="2648975" cy="415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1926300" y="2773450"/>
            <a:ext cx="58092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Money Options: ⇒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Refill ⇒ </a:t>
            </a: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2.2 Architecture Design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t="2477"/>
          <a:stretch/>
        </p:blipFill>
        <p:spPr>
          <a:xfrm>
            <a:off x="3504350" y="1017725"/>
            <a:ext cx="2514850" cy="412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010313" y="2521350"/>
            <a:ext cx="58092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Normal Delays:</a:t>
            </a:r>
            <a:endParaRPr>
              <a:solidFill>
                <a:srgbClr val="FF99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2.2 Architecture Design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3131" r="3103"/>
          <a:stretch/>
        </p:blipFill>
        <p:spPr>
          <a:xfrm>
            <a:off x="3603475" y="703175"/>
            <a:ext cx="2526450" cy="43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1331275" y="2128000"/>
            <a:ext cx="58092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Notification Route: ⇒ </a:t>
            </a:r>
            <a:endParaRPr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2.3 Implementation Design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1027" y="1197802"/>
            <a:ext cx="4841950" cy="242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2107213" y="3624275"/>
            <a:ext cx="4929600" cy="5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the proposed application gathers its data from and where transactions will take place.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2.4 Quality Assurance Plan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156300" y="969475"/>
            <a:ext cx="8987700" cy="3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600"/>
              <a:buFont typeface="Times New Roman"/>
              <a:buAutoNum type="romanUcPeriod"/>
            </a:pPr>
            <a:r>
              <a:rPr lang="en" sz="16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 goals</a:t>
            </a:r>
            <a:endParaRPr sz="16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lphaU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Streamlined, acceptable load time, easy to use.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lphaU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handle stress load of NY commuters.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600"/>
              <a:buFont typeface="Times New Roman"/>
              <a:buAutoNum type="romanUcPeriod"/>
            </a:pPr>
            <a:r>
              <a:rPr lang="en" sz="16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Personnel</a:t>
            </a:r>
            <a:endParaRPr sz="16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lphaU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Ensuring proper qualifications and training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600"/>
              <a:buFont typeface="Times New Roman"/>
              <a:buAutoNum type="romanUcPeriod"/>
            </a:pPr>
            <a:r>
              <a:rPr lang="en" sz="16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Funding</a:t>
            </a:r>
            <a:endParaRPr sz="16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AutoNum type="alphaUcPeriod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Preventing developmental delays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600"/>
              <a:buFont typeface="Times New Roman"/>
              <a:buAutoNum type="romanUcPeriod"/>
            </a:pPr>
            <a:r>
              <a:rPr lang="en" sz="16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Bugs</a:t>
            </a:r>
            <a:endParaRPr sz="1600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600"/>
              <a:buFont typeface="Times New Roman"/>
              <a:buAutoNum type="alphaUcPeriod"/>
            </a:pPr>
            <a:r>
              <a:rPr lang="en" sz="16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assurance engineers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600"/>
              <a:buFont typeface="Times New Roman"/>
              <a:buAutoNum type="alphaUcPeriod"/>
            </a:pPr>
            <a:r>
              <a:rPr lang="en" sz="16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Beta testing program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600"/>
              <a:buFont typeface="Times New Roman"/>
              <a:buAutoNum type="alphaUcPeriod"/>
            </a:pPr>
            <a:r>
              <a:rPr lang="en" sz="1600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Slowed rollout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3. Expected Project Results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23100" cy="25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user satisfaction.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Fewer in-app maintenance costs.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EasyPay component incorporation.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Fewer lines and MTA money machines at stations.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Fewer resources spent training workers on how to provide support for different applications.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Easier access to purchasing and refilling MetroCards.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MetroCard revenue to increase.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Increase in retention rates of app users.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4625" y="2818349"/>
            <a:ext cx="2099450" cy="19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3.1 Measure of Success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 ratings (the number of times that a user opens up the app).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application downloads (User Growth Rate).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uninstallation of the application.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Session Length (The amount of time that users spend on the app per session).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Shares (The number of times the app is recommended or shared on social media).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Reviews (The total number of reviews since that shows a user is passionate and engaged enough to take the time to write a review of your app whether it is good or bad).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l="1969" t="8008" r="4239" b="6616"/>
          <a:stretch/>
        </p:blipFill>
        <p:spPr>
          <a:xfrm>
            <a:off x="4363150" y="3895375"/>
            <a:ext cx="4469150" cy="10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4. Schedule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97" name="Shape 197"/>
          <p:cNvGrpSpPr/>
          <p:nvPr/>
        </p:nvGrpSpPr>
        <p:grpSpPr>
          <a:xfrm>
            <a:off x="0" y="1066875"/>
            <a:ext cx="2014335" cy="3351709"/>
            <a:chOff x="469556" y="1574023"/>
            <a:chExt cx="1867200" cy="2315196"/>
          </a:xfrm>
        </p:grpSpPr>
        <p:cxnSp>
          <p:nvCxnSpPr>
            <p:cNvPr id="198" name="Shape 198"/>
            <p:cNvCxnSpPr/>
            <p:nvPr/>
          </p:nvCxnSpPr>
          <p:spPr>
            <a:xfrm>
              <a:off x="1299277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9" name="Shape 199"/>
            <p:cNvSpPr/>
            <p:nvPr/>
          </p:nvSpPr>
          <p:spPr>
            <a:xfrm flipH="1">
              <a:off x="618820" y="2306625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619055" y="2460450"/>
              <a:ext cx="1418100" cy="143400"/>
            </a:xfrm>
            <a:prstGeom prst="parallelogram">
              <a:avLst>
                <a:gd name="adj" fmla="val 96952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Shape 201"/>
            <p:cNvGrpSpPr/>
            <p:nvPr/>
          </p:nvGrpSpPr>
          <p:grpSpPr>
            <a:xfrm>
              <a:off x="469556" y="1574023"/>
              <a:ext cx="1867200" cy="2315196"/>
              <a:chOff x="1064514" y="1574023"/>
              <a:chExt cx="1867200" cy="2315196"/>
            </a:xfrm>
          </p:grpSpPr>
          <p:sp>
            <p:nvSpPr>
              <p:cNvPr id="202" name="Shape 202"/>
              <p:cNvSpPr txBox="1"/>
              <p:nvPr/>
            </p:nvSpPr>
            <p:spPr>
              <a:xfrm>
                <a:off x="1321861" y="2695025"/>
                <a:ext cx="14181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Board Discussion</a:t>
                </a:r>
                <a:endParaRPr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3" name="Shape 203"/>
              <p:cNvSpPr txBox="1"/>
              <p:nvPr/>
            </p:nvSpPr>
            <p:spPr>
              <a:xfrm>
                <a:off x="1064514" y="3151819"/>
                <a:ext cx="1867200" cy="73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Roboto"/>
                    <a:ea typeface="Roboto"/>
                    <a:cs typeface="Roboto"/>
                    <a:sym typeface="Roboto"/>
                  </a:rPr>
                  <a:t>Discuss app basics, discuss the initial scope of the project, and document the system requirements. </a:t>
                </a: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4" name="Shape 204"/>
              <p:cNvSpPr txBox="1"/>
              <p:nvPr/>
            </p:nvSpPr>
            <p:spPr>
              <a:xfrm>
                <a:off x="1157811" y="1574023"/>
                <a:ext cx="780600" cy="24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>
                  <a:lnSpc>
                    <a:spcPct val="115000"/>
                  </a:lnSpc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rgbClr val="0C58D3"/>
                    </a:solidFill>
                    <a:latin typeface="Roboto"/>
                    <a:ea typeface="Roboto"/>
                    <a:cs typeface="Roboto"/>
                    <a:sym typeface="Roboto"/>
                  </a:rPr>
                  <a:t>April 1st, 2018</a:t>
                </a:r>
                <a:endParaRPr sz="12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205" name="Shape 205"/>
          <p:cNvGrpSpPr/>
          <p:nvPr/>
        </p:nvGrpSpPr>
        <p:grpSpPr>
          <a:xfrm>
            <a:off x="1526944" y="1066875"/>
            <a:ext cx="2028634" cy="3336659"/>
            <a:chOff x="1808761" y="1575828"/>
            <a:chExt cx="1880455" cy="2304800"/>
          </a:xfrm>
        </p:grpSpPr>
        <p:cxnSp>
          <p:nvCxnSpPr>
            <p:cNvPr id="206" name="Shape 206"/>
            <p:cNvCxnSpPr/>
            <p:nvPr/>
          </p:nvCxnSpPr>
          <p:spPr>
            <a:xfrm>
              <a:off x="2597529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0D5DD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07" name="Shape 207"/>
            <p:cNvSpPr/>
            <p:nvPr/>
          </p:nvSpPr>
          <p:spPr>
            <a:xfrm flipH="1">
              <a:off x="1808761" y="2306626"/>
              <a:ext cx="1526400" cy="143400"/>
            </a:xfrm>
            <a:prstGeom prst="parallelogram">
              <a:avLst>
                <a:gd name="adj" fmla="val 96952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1809022" y="2460456"/>
              <a:ext cx="1526400" cy="143400"/>
            </a:xfrm>
            <a:prstGeom prst="parallelogram">
              <a:avLst>
                <a:gd name="adj" fmla="val 96952"/>
              </a:avLst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2162815" y="2696825"/>
              <a:ext cx="152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Developer Discussion</a:t>
              </a:r>
              <a:endParaRPr b="1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2201101" y="3143229"/>
              <a:ext cx="1299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Contact the develop and plan the framework of the application.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1830226" y="1575828"/>
              <a:ext cx="8079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0C58D3"/>
                  </a:solidFill>
                  <a:latin typeface="Roboto"/>
                  <a:ea typeface="Roboto"/>
                  <a:cs typeface="Roboto"/>
                  <a:sym typeface="Roboto"/>
                </a:rPr>
                <a:t>April 4th, 2018</a:t>
              </a:r>
              <a:endParaRPr sz="1200">
                <a:solidFill>
                  <a:srgbClr val="0C58D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2" name="Shape 212"/>
          <p:cNvGrpSpPr/>
          <p:nvPr/>
        </p:nvGrpSpPr>
        <p:grpSpPr>
          <a:xfrm>
            <a:off x="2355600" y="1066875"/>
            <a:ext cx="2605996" cy="3351728"/>
            <a:chOff x="2619533" y="1575821"/>
            <a:chExt cx="2091826" cy="2315209"/>
          </a:xfrm>
        </p:grpSpPr>
        <p:cxnSp>
          <p:nvCxnSpPr>
            <p:cNvPr id="213" name="Shape 213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4" name="Shape 214"/>
            <p:cNvSpPr/>
            <p:nvPr/>
          </p:nvSpPr>
          <p:spPr>
            <a:xfrm flipH="1">
              <a:off x="3135216" y="2306618"/>
              <a:ext cx="14970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3135447" y="2460449"/>
              <a:ext cx="14970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3214359" y="2614273"/>
              <a:ext cx="14970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App Development</a:t>
              </a:r>
              <a:endParaRPr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332708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Begin work on the MTA app application.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Shape 218"/>
            <p:cNvSpPr txBox="1"/>
            <p:nvPr/>
          </p:nvSpPr>
          <p:spPr>
            <a:xfrm>
              <a:off x="2619533" y="1575821"/>
              <a:ext cx="1418100" cy="33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April 8th - August 26th , 2018</a:t>
              </a:r>
              <a:endParaRPr sz="12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9" name="Shape 219"/>
          <p:cNvGrpSpPr/>
          <p:nvPr/>
        </p:nvGrpSpPr>
        <p:grpSpPr>
          <a:xfrm>
            <a:off x="3945702" y="1067025"/>
            <a:ext cx="2259722" cy="3351737"/>
            <a:chOff x="3619296" y="1575815"/>
            <a:chExt cx="2418367" cy="2315215"/>
          </a:xfrm>
        </p:grpSpPr>
        <p:cxnSp>
          <p:nvCxnSpPr>
            <p:cNvPr id="220" name="Shape 220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1" name="Shape 221"/>
            <p:cNvSpPr/>
            <p:nvPr/>
          </p:nvSpPr>
          <p:spPr>
            <a:xfrm flipH="1">
              <a:off x="4416153" y="2306629"/>
              <a:ext cx="15135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4416435" y="2460442"/>
              <a:ext cx="15135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4619563" y="2696833"/>
              <a:ext cx="1418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Test Application</a:t>
              </a:r>
              <a:endParaRPr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Shape 224"/>
            <p:cNvSpPr txBox="1"/>
            <p:nvPr/>
          </p:nvSpPr>
          <p:spPr>
            <a:xfrm>
              <a:off x="462174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Test the application for bugs.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3619296" y="1575815"/>
              <a:ext cx="1692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August 28th - October 2nd, 2018</a:t>
              </a:r>
              <a:endParaRPr sz="12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" name="Shape 226"/>
          <p:cNvGrpSpPr/>
          <p:nvPr/>
        </p:nvGrpSpPr>
        <p:grpSpPr>
          <a:xfrm>
            <a:off x="5487009" y="1066875"/>
            <a:ext cx="2171425" cy="3351718"/>
            <a:chOff x="2732379" y="1575828"/>
            <a:chExt cx="2012815" cy="2315202"/>
          </a:xfrm>
        </p:grpSpPr>
        <p:cxnSp>
          <p:nvCxnSpPr>
            <p:cNvPr id="227" name="Shape 227"/>
            <p:cNvCxnSpPr/>
            <p:nvPr/>
          </p:nvCxnSpPr>
          <p:spPr>
            <a:xfrm>
              <a:off x="3894575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28" name="Shape 228"/>
            <p:cNvSpPr/>
            <p:nvPr/>
          </p:nvSpPr>
          <p:spPr>
            <a:xfrm flipH="1">
              <a:off x="3169713" y="2306626"/>
              <a:ext cx="14625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3169940" y="2460456"/>
              <a:ext cx="14625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3327094" y="2578620"/>
              <a:ext cx="1418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Publish</a:t>
              </a:r>
              <a:endParaRPr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332708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Implement application for the public.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2732379" y="1575828"/>
              <a:ext cx="12090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October 15th, 2018</a:t>
              </a:r>
              <a:endParaRPr sz="12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3" name="Shape 233"/>
          <p:cNvGrpSpPr/>
          <p:nvPr/>
        </p:nvGrpSpPr>
        <p:grpSpPr>
          <a:xfrm>
            <a:off x="6874775" y="1066875"/>
            <a:ext cx="2143908" cy="3351718"/>
            <a:chOff x="3942571" y="1575828"/>
            <a:chExt cx="1987309" cy="2315202"/>
          </a:xfrm>
        </p:grpSpPr>
        <p:cxnSp>
          <p:nvCxnSpPr>
            <p:cNvPr id="234" name="Shape 234"/>
            <p:cNvCxnSpPr/>
            <p:nvPr/>
          </p:nvCxnSpPr>
          <p:spPr>
            <a:xfrm>
              <a:off x="5192001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5" name="Shape 235"/>
            <p:cNvSpPr/>
            <p:nvPr/>
          </p:nvSpPr>
          <p:spPr>
            <a:xfrm flipH="1">
              <a:off x="4437140" y="2306626"/>
              <a:ext cx="1492500" cy="143400"/>
            </a:xfrm>
            <a:prstGeom prst="parallelogram">
              <a:avLst>
                <a:gd name="adj" fmla="val 96952"/>
              </a:avLst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4437380" y="2460456"/>
              <a:ext cx="1492500" cy="143400"/>
            </a:xfrm>
            <a:prstGeom prst="parallelogram">
              <a:avLst>
                <a:gd name="adj" fmla="val 96952"/>
              </a:avLst>
            </a:prstGeom>
            <a:solidFill>
              <a:srgbClr val="8585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 txBox="1"/>
            <p:nvPr/>
          </p:nvSpPr>
          <p:spPr>
            <a:xfrm>
              <a:off x="4621735" y="2562971"/>
              <a:ext cx="1167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Next Steps</a:t>
              </a:r>
              <a:endParaRPr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4621740" y="3153630"/>
              <a:ext cx="11673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Figure out if changes need to be made. 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3942571" y="1575828"/>
              <a:ext cx="12936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December 28th, 2018</a:t>
              </a:r>
              <a:endParaRPr sz="1200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1. Introduction</a:t>
            </a:r>
            <a:r>
              <a:rPr lang="en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1.1 Problem Statement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1.2 Background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1.3 Needs Statement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1.4 Objective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2. Proposed Technical Approach</a:t>
            </a:r>
            <a:r>
              <a:rPr lang="en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2.1 Requirements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2286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Costs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2.2 Architecture Design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2.3 Implementation Design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2.3 Quality Assurance Plan</a:t>
            </a:r>
            <a:r>
              <a:rPr lang="en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3. Expected Project Results</a:t>
            </a:r>
            <a:r>
              <a:rPr lang="en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3.1 Measure of Success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4. Schedule</a:t>
            </a:r>
            <a:r>
              <a:rPr lang="en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None/>
            </a:pP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References</a:t>
            </a:r>
            <a:r>
              <a:rPr lang="en" sz="1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201525" y="13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245600" y="638975"/>
            <a:ext cx="8766300" cy="34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000" lvl="0" indent="-45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[CSS Logo]. (n.d.). [Digital Image] Retrieved April 16, 2018, from https://appendto.com/2016/11/what-is-css-grouping-and-what-is-it-used-for/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-45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[HTML5 Logo]. (n.d.). [Digital Image] Retrieved April 16, 2018, from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https://upload.wikimedia.org/wikipedia/commons/6/61/HTML5_logo_and_wordmark.svg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-45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[Java Development Logo]. [Digital Image] (n.d.). Retrieved April 16, 2018, from http://www.signintec.com/javadevelopment.html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-45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[Javascript Logo]. (n.d.). [Digital Image] Retrieved April 16, 2018, from https://postparaprogramadores.com/crud-javascript/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-45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[Swift App Development]. (n.d.). [Digital Image] Retrieved April 16, 2018, from http://www.agileinfoways.com/swift-app-development/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-45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CBS2. (2014, December 2).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subway turnstile readout reads "insufficient fare."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[Digital Image]. Retrieved April 16, 2018, from http://newyork.cbslocal.com/2014/12/02/commuter-woes-continue-for-thousands-of-lirr-metro-north-riders-after-computer-glitch/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-450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Clark, Kelsey. (2014, November 12). Commuter students face hidden drawbacks and costs.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Deseret News. 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Retrieved from https://www.deseretnews.com/article/865615275/Commuter-students-face-hidden-drawbacks-and-costs.html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DeJohn, I. (2011, October 04). </a:t>
            </a:r>
            <a:r>
              <a:rPr lang="en" sz="12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Money Machine.</a:t>
            </a: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[Digital Image]. Retrieved April 16, 2018, from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http://www.nydailynews.com/new-york/metrocard-glitch-takes-extra-fare-passenger-cards-pay-bus-ride-article-1.960619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Engard, B. (2017, April 28). The Sides of Software Development: From Front End vs Back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to Full Stack. Retrieved April 10, 2018, from </a:t>
            </a:r>
            <a:r>
              <a:rPr lang="en" sz="120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https://www.thesoftwareguild.com/blog/front-end-vs-back-end/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Glassdoor Inc. (n.d.). Metropolitan Transportation Authority Applications Developer Salaries.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Retrieved April 01, 2018, from https://www.glassdoor.com/Salary/Metropolitan-Transportation-Authority-Applications-Developer-Salaries-E366592_D_KO38,60.htm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201525" y="13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245600" y="638975"/>
            <a:ext cx="8766300" cy="34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Authority. (n.d.a.). EasyPay MetroCard: Convenience &amp; Savings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Apply. Retrieved April 13, 2018, from http://web.mta.info/metrocard/EasyPayXpress.htm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Authority. (n.d.b).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 Gallery.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[Digital Image]. Retrieved April 9, 2018, from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http://web.MTA.info/apps/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Authority. (n.d.c.). </a:t>
            </a:r>
            <a:r>
              <a:rPr lang="en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 Modes of transportation.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[Digital image].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Retrieved April 15, 2018, from https://en.wikipedia.org/wiki/Metropolitan_Transportation_Authority#/media/File:Sample_of_MTA_services_MNRR_NYCT_Bus_LIRR_MTA_Bus_LI_Bus_NYCT_Subway.jpg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Authority. (n.d.d.). On the Go for your PDA. Retrieved April 02,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2018, from http://web.mta.info/nyct/service/OnTheGo.htm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Authority. (2011). Metropolitan Transportation Authority Mission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Statement, Measurements and Performance Indicator Report Covering Fiscal Year 2011. Retrieved April 1, 2018, from http://web.mta.info/mta/compliance/pdf/2011_annual/MissionStatementMeasurement.pdf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Authority. (2017a). MTA 2017 Adopted Budget February Financial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 2017 – 2020. Retrieved April 2, 2018, from http://web.mta.info/mta/budget/pdf/MTA 2017 Adopted Budget February Financial Plan 2017-2020.pdf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Authority. (2017b). MTA Capital Program 2015-2019 Renew. 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Enhance. Expand. Retrieved April 1, 2018, from http://web.mta.info/capital/pdf/WEB2015-2019Program_reduced.pdf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201525" y="132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245600" y="638975"/>
            <a:ext cx="8766300" cy="28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Moore, T. (n.d.). What's the Cost to Maintain an App? - App Press. Retrieved April 08, 2018,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https://</a:t>
            </a:r>
            <a:r>
              <a:rPr lang="en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www.app-press.com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/blog/</a:t>
            </a:r>
            <a:r>
              <a:rPr lang="en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whats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-the-cost-to-maintain-an-app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Pham, D. (2017, January 24). </a:t>
            </a:r>
            <a:r>
              <a:rPr lang="en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MTA Commuters.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[Digital Image] Retrieved April 16, 2018, from 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https://www.6sqft.com/mta-admits-subway-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service-is-terrible/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Recruiter.com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Inc. (n.d.). Software Quality Assurance Engineer/Tester Salary: Latest Wage and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Compensation Trends in Your Area. Retrieved April 02, 2018, from https://</a:t>
            </a:r>
            <a:r>
              <a:rPr lang="en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www.recruiter.com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/salaries/software-quality-assurance-engineers-and-testers-salary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Out New York Contributors. (2017, June 05). This MetroCard hack gives you a free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subway ride. Retrieved April 08, 2018, from </a:t>
            </a:r>
            <a:r>
              <a:rPr lang="en" sz="1200" dirty="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https://www.timeout.com/newyork/news/this-metrocard-hack-gives-you-a-free-subway-ride-060517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 App, Inc. (2016). Transit • bus &amp; subway times. [Mobile application software]. Retrieved from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</a:t>
            </a:r>
            <a:r>
              <a:rPr lang="en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itunes.apple.com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/app/apple-store/id498151501?mt=8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Yarmosh</a:t>
            </a: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K. (2015). How much does the application cost . Retrieved February 4, 2015 from   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</a:t>
            </a:r>
            <a:r>
              <a:rPr lang="en" sz="1200" dirty="0">
                <a:solidFill>
                  <a:srgbClr val="000000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https://savvyapps.com/blog/how-much-does-app-cost-massive-review-pricing-budget-considerations</a:t>
            </a:r>
            <a:endParaRPr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>
              <a:spcBef>
                <a:spcPts val="0"/>
              </a:spcBef>
              <a:spcAft>
                <a:spcPts val="0"/>
              </a:spcAft>
              <a:buSzPts val="2800"/>
              <a:buFont typeface="Times New Roman"/>
              <a:buAutoNum type="arabicPeriod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Introduction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52200" cy="17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Statement.</a:t>
            </a:r>
            <a:endParaRPr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Background.</a:t>
            </a:r>
            <a:endParaRPr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Needs Statement.</a:t>
            </a:r>
            <a:endParaRPr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944A1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Objective.</a:t>
            </a:r>
            <a:endParaRPr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675" y="1035584"/>
            <a:ext cx="4907626" cy="30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5315950" y="4139850"/>
            <a:ext cx="3130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MTA Commuters. (Pham, 2017)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228263" y="384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1.1 Problem Statement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45350" y="957225"/>
            <a:ext cx="3672000" cy="1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streamlined application.</a:t>
            </a:r>
            <a:endParaRPr sz="1600" b="1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944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MTA affiliated.  </a:t>
            </a:r>
            <a:endParaRPr sz="1600" b="1">
              <a:solidFill>
                <a:srgbClr val="0944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1375" y="697088"/>
            <a:ext cx="559175" cy="285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6700" y="697087"/>
            <a:ext cx="516375" cy="28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9225" y="697087"/>
            <a:ext cx="514800" cy="28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6800" y="697087"/>
            <a:ext cx="588425" cy="28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32225" y="697088"/>
            <a:ext cx="588425" cy="28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8">
            <a:alphaModFix/>
          </a:blip>
          <a:srcRect b="4379"/>
          <a:stretch/>
        </p:blipFill>
        <p:spPr>
          <a:xfrm>
            <a:off x="2697250" y="1879050"/>
            <a:ext cx="2110700" cy="13106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5251275" y="3553462"/>
            <a:ext cx="31794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65 MTA Mobile Applications (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Authority, n.d.b.).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2605950" y="3189725"/>
            <a:ext cx="2335200" cy="13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Full-fare EasyPayXpress MetroCard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(Metropolitan Transportation Authority, n.d.a.).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1.2 Background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" sz="1600" b="1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Billion Riders</a:t>
            </a: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- 2016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CCNY Students - Daily. 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Modes of Transportation.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5950" y="235700"/>
            <a:ext cx="3366275" cy="4234724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4779138" y="4470425"/>
            <a:ext cx="38199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Modes of transportation (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Metropolitan Transportation Authority, n.d.c.).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1.3 Needs Statement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Long lines.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 modes of transit with different applications.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Significant amount of time is spent refilling MetroCards that some will lose, or swiping an empty MetroCard at a turnstile.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r="12701"/>
          <a:stretch/>
        </p:blipFill>
        <p:spPr>
          <a:xfrm>
            <a:off x="2535200" y="2434125"/>
            <a:ext cx="2786976" cy="21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2666300" y="4559825"/>
            <a:ext cx="2564700" cy="2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MTA money machine. (DeJohn, 2011)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l="28956" r="26549" b="20426"/>
          <a:stretch/>
        </p:blipFill>
        <p:spPr>
          <a:xfrm>
            <a:off x="6183850" y="2434125"/>
            <a:ext cx="2362050" cy="21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6204175" y="4576550"/>
            <a:ext cx="2564700" cy="5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 subway turnstile readout reads "insufficient fare." (CBS2, 2014)</a:t>
            </a:r>
            <a:endParaRPr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1.4 Objective</a:t>
            </a: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 New York City commute more pleasant by providing . . 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rabicPeriod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streamlined application, operated directly by the MTA.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lphaLcPeriod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Transit arrivals and delays information.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lphaLcPeriod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Daily Schedule.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AutoNum type="alphaLcPeriod"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Ability to refill MetroCards via application.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 Proposed Technical Approach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66800" cy="15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Architecture Design.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Implementation Design.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-"/>
            </a:pP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Assurance Plan.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4475" y="1017724"/>
            <a:ext cx="1037816" cy="11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6816825" y="2295025"/>
            <a:ext cx="1816500" cy="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HTML5 Logo.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(“HTML5 Logo,” n.d.)</a:t>
            </a:r>
            <a:endParaRPr sz="1000"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l="16218" r="18566"/>
          <a:stretch/>
        </p:blipFill>
        <p:spPr>
          <a:xfrm>
            <a:off x="4620100" y="1017725"/>
            <a:ext cx="1236650" cy="11966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366275" y="2186125"/>
            <a:ext cx="17118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000" lvl="0" indent="-4500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Javascript Logo.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0000" lvl="0" indent="-450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(“Javascript Logo,” n.d.)</a:t>
            </a:r>
            <a:endParaRPr sz="1000"/>
          </a:p>
        </p:txBody>
      </p:sp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79425" y="2828426"/>
            <a:ext cx="2230650" cy="182717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4179425" y="4623000"/>
            <a:ext cx="23097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Swift App Development.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(“Swift App Development:, n.d.)</a:t>
            </a:r>
            <a:endParaRPr sz="1000"/>
          </a:p>
        </p:txBody>
      </p:sp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4813" y="3075325"/>
            <a:ext cx="1948050" cy="110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6838275" y="4308050"/>
            <a:ext cx="2230800" cy="2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Java Development Logo.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(“Java Development Logo,” n.d.)</a:t>
            </a:r>
            <a:endParaRPr sz="1000"/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7">
            <a:alphaModFix/>
          </a:blip>
          <a:srcRect t="5142" b="7688"/>
          <a:stretch/>
        </p:blipFill>
        <p:spPr>
          <a:xfrm>
            <a:off x="2125275" y="2828425"/>
            <a:ext cx="1409202" cy="14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2150375" y="4482900"/>
            <a:ext cx="13590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CSS Logo.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imes New Roman"/>
                <a:ea typeface="Times New Roman"/>
                <a:cs typeface="Times New Roman"/>
                <a:sym typeface="Times New Roman"/>
              </a:rPr>
              <a:t>(“CSS Logo,” n.d.)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2.1 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6850" y="892850"/>
            <a:ext cx="2610284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154188" y="4713825"/>
            <a:ext cx="28356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system diagram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1815</Words>
  <Application>Microsoft Macintosh PowerPoint</Application>
  <PresentationFormat>On-screen Show (16:9)</PresentationFormat>
  <Paragraphs>208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Times New Roman</vt:lpstr>
      <vt:lpstr>Arial</vt:lpstr>
      <vt:lpstr>Roboto</vt:lpstr>
      <vt:lpstr>Simple Light</vt:lpstr>
      <vt:lpstr>MTA App</vt:lpstr>
      <vt:lpstr>Agenda</vt:lpstr>
      <vt:lpstr>Introduction </vt:lpstr>
      <vt:lpstr>1.1 Problem Statement</vt:lpstr>
      <vt:lpstr>1.2 Background</vt:lpstr>
      <vt:lpstr>1.3 Needs Statement</vt:lpstr>
      <vt:lpstr>1.4 Objective</vt:lpstr>
      <vt:lpstr>2. Proposed Technical Approach </vt:lpstr>
      <vt:lpstr>2.1 Requirements</vt:lpstr>
      <vt:lpstr> Costs</vt:lpstr>
      <vt:lpstr>2.2 Architecture Design </vt:lpstr>
      <vt:lpstr>2.2 Architecture Design </vt:lpstr>
      <vt:lpstr>2.2 Architecture Design </vt:lpstr>
      <vt:lpstr>2.2 Architecture Design </vt:lpstr>
      <vt:lpstr>2.3 Implementation Design </vt:lpstr>
      <vt:lpstr>2.4 Quality Assurance Plan</vt:lpstr>
      <vt:lpstr>3. Expected Project Results</vt:lpstr>
      <vt:lpstr>3.1 Measure of Success</vt:lpstr>
      <vt:lpstr>4. Schedule</vt:lpstr>
      <vt:lpstr>References</vt:lpstr>
      <vt:lpstr>References</vt:lpstr>
      <vt:lpstr>References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MTA App</dc:title>
  <cp:lastModifiedBy>BUJAR.SEFA@baruchmail.cuny.edu</cp:lastModifiedBy>
  <cp:revision>2</cp:revision>
  <dcterms:modified xsi:type="dcterms:W3CDTF">2018-04-17T04:08:46Z</dcterms:modified>
</cp:coreProperties>
</file>