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9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3" r:id="rId12"/>
    <p:sldId id="268" r:id="rId13"/>
    <p:sldId id="270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2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FD94-B2BE-E44F-9528-2C3C33C69A72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ADC7-E490-AD47-9F64-9280F34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Logistics of Proposals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Markel Chapter 16</a:t>
            </a:r>
          </a:p>
        </p:txBody>
      </p:sp>
    </p:spTree>
    <p:extLst>
      <p:ext uri="{BB962C8B-B14F-4D97-AF65-F5344CB8AC3E}">
        <p14:creationId xmlns:p14="http://schemas.microsoft.com/office/powerpoint/2010/main" val="782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Deliverables-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proposal has been approved, progress reports are standard. </a:t>
            </a:r>
          </a:p>
        </p:txBody>
      </p:sp>
      <p:pic>
        <p:nvPicPr>
          <p:cNvPr id="4" name="Picture 3" descr="160179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6" y="2844271"/>
            <a:ext cx="3817452" cy="2546212"/>
          </a:xfrm>
          <a:prstGeom prst="rect">
            <a:avLst/>
          </a:prstGeom>
        </p:spPr>
      </p:pic>
      <p:pic>
        <p:nvPicPr>
          <p:cNvPr id="5" name="Picture 4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18" y="3971245"/>
            <a:ext cx="4103227" cy="26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Deliverables-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end product provides a recommendation report</a:t>
            </a:r>
          </a:p>
          <a:p>
            <a:pPr lvl="1"/>
            <a:r>
              <a:rPr lang="en-US" dirty="0"/>
              <a:t>Tells the whole story of the research project, beginning with problem that motivated the research, continuing with the methods used in execution, results, and conclusions and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306314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proposals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Purpose? </a:t>
            </a:r>
          </a:p>
          <a:p>
            <a:pPr lvl="1"/>
            <a:r>
              <a:rPr lang="en-US" dirty="0"/>
              <a:t>Argue and Persuade </a:t>
            </a:r>
          </a:p>
          <a:p>
            <a:pPr lvl="2"/>
            <a:r>
              <a:rPr lang="en-US" dirty="0"/>
              <a:t>Convince readers that the future benefits will outweigh the immediate and projected costs. </a:t>
            </a:r>
          </a:p>
          <a:p>
            <a:pPr lvl="2"/>
            <a:r>
              <a:rPr lang="en-US" dirty="0"/>
              <a:t>Convince the reader that you:</a:t>
            </a:r>
          </a:p>
          <a:p>
            <a:pPr lvl="3"/>
            <a:r>
              <a:rPr lang="en-US" dirty="0"/>
              <a:t>Understand their needs</a:t>
            </a:r>
          </a:p>
          <a:p>
            <a:pPr marL="1371600" lvl="3" indent="0">
              <a:buNone/>
            </a:pPr>
            <a:endParaRPr lang="en-US" dirty="0"/>
          </a:p>
          <a:p>
            <a:pPr lvl="3"/>
            <a:r>
              <a:rPr lang="en-US" dirty="0"/>
              <a:t>Pre-determined what you plan to do and that you are able to do it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You are a professional and committed to fulfilling your promises. </a:t>
            </a:r>
          </a:p>
        </p:txBody>
      </p:sp>
    </p:spTree>
    <p:extLst>
      <p:ext uri="{BB962C8B-B14F-4D97-AF65-F5344CB8AC3E}">
        <p14:creationId xmlns:p14="http://schemas.microsoft.com/office/powerpoint/2010/main" val="5494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Understanding the Reader’s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most crucial yet most undeveloped and least paid attention to piece of the proposal is the definition of the problem or how the proposed project responds to it. </a:t>
            </a:r>
          </a:p>
        </p:txBody>
      </p:sp>
    </p:spTree>
    <p:extLst>
      <p:ext uri="{BB962C8B-B14F-4D97-AF65-F5344CB8AC3E}">
        <p14:creationId xmlns:p14="http://schemas.microsoft.com/office/powerpoint/2010/main" val="364332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Reader’s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external, unsolicited proposals, keep in mind the following </a:t>
            </a:r>
          </a:p>
          <a:p>
            <a:pPr lvl="1"/>
            <a:r>
              <a:rPr lang="en-US" dirty="0"/>
              <a:t>Understand that what makes an argument persuasive varies between cultures</a:t>
            </a:r>
          </a:p>
          <a:p>
            <a:pPr lvl="1"/>
            <a:r>
              <a:rPr lang="en-US" dirty="0"/>
              <a:t>Budget enough time for translation</a:t>
            </a:r>
          </a:p>
          <a:p>
            <a:pPr lvl="1"/>
            <a:r>
              <a:rPr lang="en-US" dirty="0"/>
              <a:t>Use simple  graphics with captions</a:t>
            </a:r>
          </a:p>
          <a:p>
            <a:pPr lvl="1"/>
            <a:r>
              <a:rPr lang="en-US" dirty="0"/>
              <a:t>Write short sentences with common vocabulary</a:t>
            </a:r>
          </a:p>
          <a:p>
            <a:pPr lvl="1"/>
            <a:r>
              <a:rPr lang="en-US" dirty="0"/>
              <a:t>Use local conventions of punctuation, spelling, grammar,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Ask if the customer will review your work</a:t>
            </a:r>
          </a:p>
          <a:p>
            <a:pPr lvl="1"/>
            <a:r>
              <a:rPr lang="en-US" dirty="0"/>
              <a:t>*(Markel 428-429)</a:t>
            </a:r>
          </a:p>
        </p:txBody>
      </p:sp>
    </p:spTree>
    <p:extLst>
      <p:ext uri="{BB962C8B-B14F-4D97-AF65-F5344CB8AC3E}">
        <p14:creationId xmlns:p14="http://schemas.microsoft.com/office/powerpoint/2010/main" val="308495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Describing what you plan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have drawn attention to the task, describe your plan of action. </a:t>
            </a:r>
          </a:p>
          <a:p>
            <a:pPr lvl="1"/>
            <a:r>
              <a:rPr lang="en-US" dirty="0"/>
              <a:t>Convince readers</a:t>
            </a:r>
          </a:p>
          <a:p>
            <a:pPr lvl="1"/>
            <a:r>
              <a:rPr lang="en-US" dirty="0"/>
              <a:t>Discuss procedures and equipment </a:t>
            </a:r>
          </a:p>
          <a:p>
            <a:pPr lvl="1"/>
            <a:r>
              <a:rPr lang="en-US" dirty="0"/>
              <a:t>Justify choices </a:t>
            </a:r>
          </a:p>
          <a:p>
            <a:pPr lvl="1"/>
            <a:r>
              <a:rPr lang="en-US" dirty="0"/>
              <a:t>Present a complete picture from start to finish</a:t>
            </a:r>
          </a:p>
          <a:p>
            <a:pPr lvl="1"/>
            <a:r>
              <a:rPr lang="en-US" dirty="0"/>
              <a:t>Detailed plan showing you have already started working. </a:t>
            </a:r>
          </a:p>
        </p:txBody>
      </p:sp>
    </p:spTree>
    <p:extLst>
      <p:ext uri="{BB962C8B-B14F-4D97-AF65-F5344CB8AC3E}">
        <p14:creationId xmlns:p14="http://schemas.microsoft.com/office/powerpoint/2010/main" val="100414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541"/>
          </a:xfrm>
        </p:spPr>
        <p:txBody>
          <a:bodyPr>
            <a:normAutofit/>
          </a:bodyPr>
          <a:lstStyle/>
          <a:p>
            <a:r>
              <a:rPr lang="en-US" dirty="0"/>
              <a:t>Show the kind of person/team you are/have</a:t>
            </a:r>
          </a:p>
          <a:p>
            <a:pPr lvl="2"/>
            <a:r>
              <a:rPr lang="en-US" dirty="0"/>
              <a:t>Credentials/work history</a:t>
            </a:r>
          </a:p>
          <a:p>
            <a:pPr lvl="2"/>
            <a:r>
              <a:rPr lang="en-US" dirty="0"/>
              <a:t>Work schedule (task schedule)</a:t>
            </a:r>
          </a:p>
          <a:p>
            <a:pPr lvl="2"/>
            <a:r>
              <a:rPr lang="en-US" dirty="0"/>
              <a:t> Quality Control Measures</a:t>
            </a:r>
          </a:p>
          <a:p>
            <a:pPr lvl="2"/>
            <a:r>
              <a:rPr lang="en-US" dirty="0"/>
              <a:t>Budget</a:t>
            </a:r>
          </a:p>
          <a:p>
            <a:pPr lvl="2"/>
            <a:r>
              <a:rPr lang="en-US" dirty="0"/>
              <a:t> (Markel 430) discusses honest proposals and standing by your work</a:t>
            </a:r>
          </a:p>
        </p:txBody>
      </p:sp>
    </p:spTree>
    <p:extLst>
      <p:ext uri="{BB962C8B-B14F-4D97-AF65-F5344CB8AC3E}">
        <p14:creationId xmlns:p14="http://schemas.microsoft.com/office/powerpoint/2010/main" val="376624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 Writing the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Personnel- managers, support people, technical personnel</a:t>
            </a:r>
          </a:p>
          <a:p>
            <a:pPr lvl="1"/>
            <a:r>
              <a:rPr lang="en-US" dirty="0"/>
              <a:t>Facilities- do you have the necessary facilities? Can you lease them? </a:t>
            </a:r>
          </a:p>
          <a:p>
            <a:pPr lvl="1"/>
            <a:r>
              <a:rPr lang="en-US" dirty="0"/>
              <a:t>Do you have the necessary equipment? Can you buy it, lease it, or subcontract the work?</a:t>
            </a:r>
          </a:p>
        </p:txBody>
      </p:sp>
    </p:spTree>
    <p:extLst>
      <p:ext uri="{BB962C8B-B14F-4D97-AF65-F5344CB8AC3E}">
        <p14:creationId xmlns:p14="http://schemas.microsoft.com/office/powerpoint/2010/main" val="341396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Boilerplate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Proposals almost always recycle information</a:t>
            </a:r>
          </a:p>
          <a:p>
            <a:pPr lvl="1"/>
            <a:r>
              <a:rPr lang="en-US" dirty="0"/>
              <a:t>Boilerplate texts- written text that can be reused in new contexts or applications without being changed much from the original. </a:t>
            </a:r>
          </a:p>
          <a:p>
            <a:pPr lvl="2"/>
            <a:r>
              <a:rPr lang="en-US" dirty="0"/>
              <a:t>Descriptions of other projects, histories and descriptions of the company, and resumes of the of the primary personnel who will work on the project. </a:t>
            </a:r>
          </a:p>
        </p:txBody>
      </p:sp>
    </p:spTree>
    <p:extLst>
      <p:ext uri="{BB962C8B-B14F-4D97-AF65-F5344CB8AC3E}">
        <p14:creationId xmlns:p14="http://schemas.microsoft.com/office/powerpoint/2010/main" val="185918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Proposal-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Resources 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Guidelines (if writing an external, IFB, etc.)</a:t>
            </a:r>
          </a:p>
        </p:txBody>
      </p:sp>
    </p:spTree>
    <p:extLst>
      <p:ext uri="{BB962C8B-B14F-4D97-AF65-F5344CB8AC3E}">
        <p14:creationId xmlns:p14="http://schemas.microsoft.com/office/powerpoint/2010/main" val="16422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will be able to…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Comprehend, identify, and replicate all conventions of the genre of the technical proposal </a:t>
            </a:r>
          </a:p>
          <a:p>
            <a:r>
              <a:rPr lang="en-US" dirty="0"/>
              <a:t>Will work in their assigned groups on developing aspects from the previous night’s online homework into something presentable for the class and as well content for their proposal</a:t>
            </a:r>
          </a:p>
          <a:p>
            <a:r>
              <a:rPr lang="en-US" dirty="0"/>
              <a:t>Present material to their classmates for comment and critique </a:t>
            </a:r>
          </a:p>
        </p:txBody>
      </p:sp>
    </p:spTree>
    <p:extLst>
      <p:ext uri="{BB962C8B-B14F-4D97-AF65-F5344CB8AC3E}">
        <p14:creationId xmlns:p14="http://schemas.microsoft.com/office/powerpoint/2010/main" val="66578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Structure-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Covers the major elements of the proposal. </a:t>
            </a:r>
          </a:p>
          <a:p>
            <a:pPr lvl="1"/>
            <a:r>
              <a:rPr lang="en-US" dirty="0"/>
              <a:t>Covers the major elements of the proposal in 1-2 sentences. </a:t>
            </a:r>
          </a:p>
          <a:p>
            <a:pPr lvl="2"/>
            <a:r>
              <a:rPr lang="en-US" dirty="0"/>
              <a:t>Define problem</a:t>
            </a:r>
          </a:p>
          <a:p>
            <a:pPr lvl="2"/>
            <a:r>
              <a:rPr lang="en-US" dirty="0"/>
              <a:t>Describe proposed program and provide a brief statement of your qualifications and experience. </a:t>
            </a:r>
          </a:p>
          <a:p>
            <a:pPr lvl="2"/>
            <a:r>
              <a:rPr lang="en-US" dirty="0"/>
              <a:t>Completion date and budget. </a:t>
            </a:r>
          </a:p>
        </p:txBody>
      </p:sp>
    </p:spTree>
    <p:extLst>
      <p:ext uri="{BB962C8B-B14F-4D97-AF65-F5344CB8AC3E}">
        <p14:creationId xmlns:p14="http://schemas.microsoft.com/office/powerpoint/2010/main" val="105120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Structure-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Needed to help readers understand the context, scope and organization of the proposal (Markel 432).</a:t>
            </a:r>
          </a:p>
          <a:p>
            <a:pPr lvl="1"/>
            <a:r>
              <a:rPr lang="en-US" dirty="0"/>
              <a:t>Should answer the following questions</a:t>
            </a:r>
          </a:p>
          <a:p>
            <a:pPr lvl="2"/>
            <a:r>
              <a:rPr lang="en-US" dirty="0"/>
              <a:t>What is the opportunity or problem</a:t>
            </a:r>
          </a:p>
          <a:p>
            <a:pPr lvl="2"/>
            <a:r>
              <a:rPr lang="en-US" dirty="0"/>
              <a:t>What is the purpose of the proposal</a:t>
            </a:r>
          </a:p>
          <a:p>
            <a:pPr lvl="2"/>
            <a:r>
              <a:rPr lang="en-US" dirty="0"/>
              <a:t>What is the background of the opportunity or problem</a:t>
            </a:r>
          </a:p>
          <a:p>
            <a:pPr lvl="2"/>
            <a:r>
              <a:rPr lang="en-US" dirty="0"/>
              <a:t>What are your sources of information</a:t>
            </a:r>
          </a:p>
          <a:p>
            <a:pPr lvl="2"/>
            <a:r>
              <a:rPr lang="en-US" dirty="0"/>
              <a:t>What is the scope of the proposal</a:t>
            </a:r>
          </a:p>
          <a:p>
            <a:pPr lvl="2"/>
            <a:r>
              <a:rPr lang="en-US" dirty="0"/>
              <a:t>What is the organization of the proposal</a:t>
            </a:r>
          </a:p>
          <a:p>
            <a:pPr lvl="2"/>
            <a:r>
              <a:rPr lang="en-US" dirty="0"/>
              <a:t>What are they key terms that you will use in the proposal</a:t>
            </a:r>
          </a:p>
        </p:txBody>
      </p:sp>
    </p:spTree>
    <p:extLst>
      <p:ext uri="{BB962C8B-B14F-4D97-AF65-F5344CB8AC3E}">
        <p14:creationId xmlns:p14="http://schemas.microsoft.com/office/powerpoint/2010/main" val="379497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Proposal Structure- Proposed Program</a:t>
            </a:r>
            <a:br>
              <a:rPr lang="en-US" dirty="0"/>
            </a:br>
            <a:r>
              <a:rPr lang="en-US" dirty="0"/>
              <a:t>(Plan of 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Explanation of what you want to do with project</a:t>
            </a:r>
          </a:p>
          <a:p>
            <a:r>
              <a:rPr lang="en-US" dirty="0"/>
              <a:t>Need to show you have done your homework</a:t>
            </a:r>
          </a:p>
          <a:p>
            <a:pPr lvl="1"/>
            <a:r>
              <a:rPr lang="en-US" dirty="0"/>
              <a:t>Research! APA citations. (Markel 433) top of page</a:t>
            </a:r>
          </a:p>
        </p:txBody>
      </p:sp>
    </p:spTree>
    <p:extLst>
      <p:ext uri="{BB962C8B-B14F-4D97-AF65-F5344CB8AC3E}">
        <p14:creationId xmlns:p14="http://schemas.microsoft.com/office/powerpoint/2010/main" val="32582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Proposal Structure- Qualifications and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Few paragraphs on yours and your team’s credentials. </a:t>
            </a:r>
          </a:p>
        </p:txBody>
      </p:sp>
    </p:spTree>
    <p:extLst>
      <p:ext uri="{BB962C8B-B14F-4D97-AF65-F5344CB8AC3E}">
        <p14:creationId xmlns:p14="http://schemas.microsoft.com/office/powerpoint/2010/main" val="354592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specifics on how much the project will cost. </a:t>
            </a:r>
          </a:p>
          <a:p>
            <a:pPr lvl="1"/>
            <a:r>
              <a:rPr lang="en-US" dirty="0"/>
              <a:t>Direct Costs- salaries, fringe benefits of program personnel, travel costs, costs of necessary equipment, materials and supplies. </a:t>
            </a:r>
          </a:p>
          <a:p>
            <a:pPr lvl="1"/>
            <a:r>
              <a:rPr lang="en-US" dirty="0"/>
              <a:t>Indirect Costs (overhead): usually expressed as a percentage, clerical expenses not devoted to any one project, operating expenses, </a:t>
            </a:r>
            <a:r>
              <a:rPr lang="en-US"/>
              <a:t>maintenence</a:t>
            </a:r>
          </a:p>
        </p:txBody>
      </p:sp>
    </p:spTree>
    <p:extLst>
      <p:ext uri="{BB962C8B-B14F-4D97-AF65-F5344CB8AC3E}">
        <p14:creationId xmlns:p14="http://schemas.microsoft.com/office/powerpoint/2010/main" val="338290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Structure- Appendixes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69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Task schedule- table, bar chart, network diagram  		(Markel 436-437)</a:t>
            </a:r>
          </a:p>
          <a:p>
            <a:r>
              <a:rPr lang="en-US" dirty="0"/>
              <a:t>Boilerplate statements </a:t>
            </a:r>
          </a:p>
          <a:p>
            <a:r>
              <a:rPr lang="en-US" dirty="0"/>
              <a:t>Evaluation Technique – any procedure used to determine whether the proposed program is both effective and efficient. </a:t>
            </a:r>
          </a:p>
          <a:p>
            <a:pPr lvl="1"/>
            <a:r>
              <a:rPr lang="en-US" dirty="0"/>
              <a:t>Quantitative evaluations- tests of measurable qualities, such as project increases</a:t>
            </a:r>
          </a:p>
          <a:p>
            <a:pPr lvl="1"/>
            <a:r>
              <a:rPr lang="en-US" dirty="0"/>
              <a:t>Qualitative evaluations- tests improvement, for example, increased workmanship. </a:t>
            </a:r>
          </a:p>
          <a:p>
            <a:pPr lvl="2"/>
            <a:r>
              <a:rPr lang="en-US" dirty="0"/>
              <a:t>(Markel 438)</a:t>
            </a:r>
          </a:p>
        </p:txBody>
      </p:sp>
    </p:spTree>
    <p:extLst>
      <p:ext uri="{BB962C8B-B14F-4D97-AF65-F5344CB8AC3E}">
        <p14:creationId xmlns:p14="http://schemas.microsoft.com/office/powerpoint/2010/main" val="264377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is the content of the proposal largely affected by audience and purpose?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Must consider audience knowledge and stance about </a:t>
            </a:r>
            <a:r>
              <a:rPr lang="en-US" b="1" dirty="0"/>
              <a:t>what </a:t>
            </a:r>
            <a:r>
              <a:rPr lang="en-US" dirty="0"/>
              <a:t>you are proposing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your audience’s needs? What do they already know?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you trying to accomplish with this proposal?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offer to carry out research or to provide a product or service. </a:t>
            </a:r>
          </a:p>
          <a:p>
            <a:r>
              <a:rPr lang="en-US" dirty="0"/>
              <a:t>An argument. </a:t>
            </a:r>
          </a:p>
        </p:txBody>
      </p:sp>
      <p:pic>
        <p:nvPicPr>
          <p:cNvPr id="4" name="Picture 3" descr="20180327_003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60" y="3023155"/>
            <a:ext cx="5571786" cy="34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6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an argument, submitted within an organization, for carrying out an activity that will benefit that organization. </a:t>
            </a:r>
          </a:p>
          <a:p>
            <a:pPr lvl="2"/>
            <a:r>
              <a:rPr lang="en-US" sz="2800" dirty="0"/>
              <a:t>Might recommend that an organization conduct research, purchase a product, or change an aspect of policies/procedures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document that solicits outside business, submitted to outside organizations. </a:t>
            </a:r>
          </a:p>
          <a:p>
            <a:pPr lvl="1"/>
            <a:r>
              <a:rPr lang="en-US" dirty="0"/>
              <a:t>Solicited- submitted In response from a prospective customer. Submitted when a customer (company) wants to purchase specific goods/services</a:t>
            </a:r>
          </a:p>
          <a:p>
            <a:pPr lvl="2"/>
            <a:r>
              <a:rPr lang="en-US" dirty="0"/>
              <a:t>Information for a bid (IFB)- used for standard products (computers, cars, equipment)</a:t>
            </a:r>
          </a:p>
          <a:p>
            <a:pPr lvl="3"/>
            <a:r>
              <a:rPr lang="en-US" dirty="0"/>
              <a:t>Bid for a </a:t>
            </a:r>
            <a:r>
              <a:rPr lang="en-US" i="1" dirty="0"/>
              <a:t>specific brand/model= request for quotation (RFQ)</a:t>
            </a:r>
            <a:endParaRPr lang="en-US" dirty="0"/>
          </a:p>
          <a:p>
            <a:pPr lvl="2"/>
            <a:r>
              <a:rPr lang="en-US" dirty="0"/>
              <a:t>Request for a proposal (RFP)- used for a more customized, specific goods/services</a:t>
            </a:r>
          </a:p>
        </p:txBody>
      </p:sp>
    </p:spTree>
    <p:extLst>
      <p:ext uri="{BB962C8B-B14F-4D97-AF65-F5344CB8AC3E}">
        <p14:creationId xmlns:p14="http://schemas.microsoft.com/office/powerpoint/2010/main" val="35074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Unsolicited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a solicited proposal except it does not refer to an RFP, was not formally requested, but the supplier was invited to submit a proposal based on previous discussions. </a:t>
            </a:r>
          </a:p>
        </p:txBody>
      </p:sp>
    </p:spTree>
    <p:extLst>
      <p:ext uri="{BB962C8B-B14F-4D97-AF65-F5344CB8AC3E}">
        <p14:creationId xmlns:p14="http://schemas.microsoft.com/office/powerpoint/2010/main" val="313019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the supplier will provide at the end of the project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Research- investigate data and then provide a report about what came out of the research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Goods and services- An offer to supply a tangible product, services, or a combination of the two.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07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Engineers do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ired-stick-man-stick-figure-sitting-thinking-vector-illustration-798652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21" y="1600200"/>
            <a:ext cx="3541343" cy="4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9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10335</TotalTime>
  <Words>1058</Words>
  <Application>Microsoft Macintosh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The Logistics of Proposals</vt:lpstr>
      <vt:lpstr>Students will be able to… </vt:lpstr>
      <vt:lpstr>How is the content of the proposal largely affected by audience and purpose? </vt:lpstr>
      <vt:lpstr>Proposals</vt:lpstr>
      <vt:lpstr>Internal Proposals</vt:lpstr>
      <vt:lpstr>External Proposals</vt:lpstr>
      <vt:lpstr>Unsolicited Proposals</vt:lpstr>
      <vt:lpstr>Deliverables</vt:lpstr>
      <vt:lpstr>Why do Engineers do research?</vt:lpstr>
      <vt:lpstr>Deliverables- Research</vt:lpstr>
      <vt:lpstr>Deliverables- Research</vt:lpstr>
      <vt:lpstr>What do proposals do?</vt:lpstr>
      <vt:lpstr>Understanding the Reader’s Needs</vt:lpstr>
      <vt:lpstr>Reader’s Needs</vt:lpstr>
      <vt:lpstr>Describing what you plan to do</vt:lpstr>
      <vt:lpstr>Professionalism</vt:lpstr>
      <vt:lpstr>Content- Writing the Proposal</vt:lpstr>
      <vt:lpstr>Boilerplate</vt:lpstr>
      <vt:lpstr>Proposal- Structure </vt:lpstr>
      <vt:lpstr>Proposal Structure- summary</vt:lpstr>
      <vt:lpstr>Proposal Structure- Introduction</vt:lpstr>
      <vt:lpstr>Proposal Structure- Proposed Program (Plan of Work)</vt:lpstr>
      <vt:lpstr>Proposal Structure- Qualifications and Experience</vt:lpstr>
      <vt:lpstr>Budget</vt:lpstr>
      <vt:lpstr>Proposal Structure- Appendixes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Logistics of Proposals</dc:title>
  <dc:creator>Danielle </dc:creator>
  <cp:lastModifiedBy>Microsoft Office User</cp:lastModifiedBy>
  <cp:revision>29</cp:revision>
  <dcterms:created xsi:type="dcterms:W3CDTF">2018-03-22T10:36:34Z</dcterms:created>
  <dcterms:modified xsi:type="dcterms:W3CDTF">2020-03-26T11:47:10Z</dcterms:modified>
</cp:coreProperties>
</file>