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81ba2ccf4_2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481ba2ccf4_2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81ba2ccf4_2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481ba2ccf4_2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81ba2ccf4_2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481ba2ccf4_2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481ba2ccf4_2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481ba2ccf4_2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81ba2ccf4_2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481ba2ccf4_2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481ba2ccf4_2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481ba2ccf4_2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81ba2ccf4_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g481ba2ccf4_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81ba2ccf4_2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g481ba2ccf4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81ba2ccf4_2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g481ba2ccf4_2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81ba2ccf4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481ba2ccf4_2_10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81ba2ccf4_2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481ba2ccf4_2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81ba2ccf4_2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481ba2ccf4_2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81ba2ccf4_2_1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481ba2ccf4_2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14"/>
          <p:cNvGrpSpPr/>
          <p:nvPr/>
        </p:nvGrpSpPr>
        <p:grpSpPr>
          <a:xfrm>
            <a:off x="830392" y="1191256"/>
            <a:ext cx="745763" cy="45826"/>
            <a:chOff x="4580561" y="2589004"/>
            <a:chExt cx="1064464" cy="25200"/>
          </a:xfrm>
        </p:grpSpPr>
        <p:sp>
          <p:nvSpPr>
            <p:cNvPr id="57" name="Google Shape;57;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1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60" name="Google Shape;60;p1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1" name="Google Shape;61;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 name="Google Shape;64;p15"/>
          <p:cNvGrpSpPr/>
          <p:nvPr/>
        </p:nvGrpSpPr>
        <p:grpSpPr>
          <a:xfrm>
            <a:off x="830392" y="1191256"/>
            <a:ext cx="745763" cy="45826"/>
            <a:chOff x="4580561" y="2589004"/>
            <a:chExt cx="1064464" cy="25200"/>
          </a:xfrm>
        </p:grpSpPr>
        <p:sp>
          <p:nvSpPr>
            <p:cNvPr id="65" name="Google Shape;65;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1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68" name="Google Shape;68;p15"/>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9" name="Google Shape;69;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70" name="Shape 70"/>
        <p:cNvGrpSpPr/>
        <p:nvPr/>
      </p:nvGrpSpPr>
      <p:grpSpPr>
        <a:xfrm>
          <a:off x="0" y="0"/>
          <a:ext cx="0" cy="0"/>
          <a:chOff x="0" y="0"/>
          <a:chExt cx="0" cy="0"/>
        </a:xfrm>
      </p:grpSpPr>
      <p:grpSp>
        <p:nvGrpSpPr>
          <p:cNvPr id="71" name="Google Shape;71;p16"/>
          <p:cNvGrpSpPr/>
          <p:nvPr/>
        </p:nvGrpSpPr>
        <p:grpSpPr>
          <a:xfrm>
            <a:off x="830392" y="1191256"/>
            <a:ext cx="745763" cy="45826"/>
            <a:chOff x="4580561" y="2589004"/>
            <a:chExt cx="1064464" cy="25200"/>
          </a:xfrm>
        </p:grpSpPr>
        <p:sp>
          <p:nvSpPr>
            <p:cNvPr id="72" name="Google Shape;72;p1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16"/>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5" name="Google Shape;75;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 name="Google Shape;78;p17"/>
          <p:cNvGrpSpPr/>
          <p:nvPr/>
        </p:nvGrpSpPr>
        <p:grpSpPr>
          <a:xfrm>
            <a:off x="830392" y="1191256"/>
            <a:ext cx="745763" cy="45826"/>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1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82" name="Google Shape;82;p1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83" name="Google Shape;83;p1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84" name="Google Shape;84;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5" name="Shape 85"/>
        <p:cNvGrpSpPr/>
        <p:nvPr/>
      </p:nvGrpSpPr>
      <p:grpSpPr>
        <a:xfrm>
          <a:off x="0" y="0"/>
          <a:ext cx="0" cy="0"/>
          <a:chOff x="0" y="0"/>
          <a:chExt cx="0" cy="0"/>
        </a:xfrm>
      </p:grpSpPr>
      <p:sp>
        <p:nvSpPr>
          <p:cNvPr id="86" name="Google Shape;86;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7" name="Google Shape;87;p18"/>
          <p:cNvGrpSpPr/>
          <p:nvPr/>
        </p:nvGrpSpPr>
        <p:grpSpPr>
          <a:xfrm>
            <a:off x="830392" y="1191256"/>
            <a:ext cx="745763" cy="45826"/>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1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91" name="Google Shape;91;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2" name="Shape 92"/>
        <p:cNvGrpSpPr/>
        <p:nvPr/>
      </p:nvGrpSpPr>
      <p:grpSpPr>
        <a:xfrm>
          <a:off x="0" y="0"/>
          <a:ext cx="0" cy="0"/>
          <a:chOff x="0" y="0"/>
          <a:chExt cx="0" cy="0"/>
        </a:xfrm>
      </p:grpSpPr>
      <p:sp>
        <p:nvSpPr>
          <p:cNvPr id="93" name="Google Shape;93;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 name="Google Shape;94;p19"/>
          <p:cNvGrpSpPr/>
          <p:nvPr/>
        </p:nvGrpSpPr>
        <p:grpSpPr>
          <a:xfrm>
            <a:off x="830392" y="1191256"/>
            <a:ext cx="745763" cy="45826"/>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98" name="Google Shape;98;p1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99" name="Google Shape;9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100" name="Shape 100"/>
        <p:cNvGrpSpPr/>
        <p:nvPr/>
      </p:nvGrpSpPr>
      <p:grpSpPr>
        <a:xfrm>
          <a:off x="0" y="0"/>
          <a:ext cx="0" cy="0"/>
          <a:chOff x="0" y="0"/>
          <a:chExt cx="0" cy="0"/>
        </a:xfrm>
      </p:grpSpPr>
      <p:grpSp>
        <p:nvGrpSpPr>
          <p:cNvPr id="101" name="Google Shape;101;p20"/>
          <p:cNvGrpSpPr/>
          <p:nvPr/>
        </p:nvGrpSpPr>
        <p:grpSpPr>
          <a:xfrm>
            <a:off x="830392" y="4169130"/>
            <a:ext cx="745763" cy="45826"/>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 name="Google Shape;104;p2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105" name="Google Shape;105;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 name="Google Shape;108;p21"/>
          <p:cNvGrpSpPr/>
          <p:nvPr/>
        </p:nvGrpSpPr>
        <p:grpSpPr>
          <a:xfrm>
            <a:off x="830392" y="1191256"/>
            <a:ext cx="745763" cy="45826"/>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2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112" name="Google Shape;112;p2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13" name="Google Shape;113;p2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14" name="Google Shape;114;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5" name="Shape 115"/>
        <p:cNvGrpSpPr/>
        <p:nvPr/>
      </p:nvGrpSpPr>
      <p:grpSpPr>
        <a:xfrm>
          <a:off x="0" y="0"/>
          <a:ext cx="0" cy="0"/>
          <a:chOff x="0" y="0"/>
          <a:chExt cx="0" cy="0"/>
        </a:xfrm>
      </p:grpSpPr>
      <p:sp>
        <p:nvSpPr>
          <p:cNvPr id="116" name="Google Shape;116;p2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300"/>
              <a:buNone/>
              <a:defRPr/>
            </a:lvl1pPr>
          </a:lstStyle>
          <a:p/>
        </p:txBody>
      </p:sp>
      <p:sp>
        <p:nvSpPr>
          <p:cNvPr id="117" name="Google Shape;117;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p23"/>
          <p:cNvGrpSpPr/>
          <p:nvPr/>
        </p:nvGrpSpPr>
        <p:grpSpPr>
          <a:xfrm>
            <a:off x="830392" y="4169130"/>
            <a:ext cx="745763" cy="45826"/>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2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1600"/>
              </a:spcBef>
              <a:spcAft>
                <a:spcPts val="0"/>
              </a:spcAft>
              <a:buClr>
                <a:schemeClr val="lt1"/>
              </a:buClr>
              <a:buSzPts val="1100"/>
              <a:buChar char="○"/>
              <a:defRPr>
                <a:solidFill>
                  <a:schemeClr val="lt1"/>
                </a:solidFill>
              </a:defRPr>
            </a:lvl2pPr>
            <a:lvl3pPr indent="-298450" lvl="2" marL="1371600" algn="l">
              <a:lnSpc>
                <a:spcPct val="115000"/>
              </a:lnSpc>
              <a:spcBef>
                <a:spcPts val="1600"/>
              </a:spcBef>
              <a:spcAft>
                <a:spcPts val="0"/>
              </a:spcAft>
              <a:buClr>
                <a:schemeClr val="lt1"/>
              </a:buClr>
              <a:buSzPts val="1100"/>
              <a:buChar char="■"/>
              <a:defRPr>
                <a:solidFill>
                  <a:schemeClr val="lt1"/>
                </a:solidFill>
              </a:defRPr>
            </a:lvl3pPr>
            <a:lvl4pPr indent="-298450" lvl="3" marL="1828800" algn="l">
              <a:lnSpc>
                <a:spcPct val="115000"/>
              </a:lnSpc>
              <a:spcBef>
                <a:spcPts val="1600"/>
              </a:spcBef>
              <a:spcAft>
                <a:spcPts val="0"/>
              </a:spcAft>
              <a:buClr>
                <a:schemeClr val="lt1"/>
              </a:buClr>
              <a:buSzPts val="1100"/>
              <a:buChar char="●"/>
              <a:defRPr>
                <a:solidFill>
                  <a:schemeClr val="lt1"/>
                </a:solidFill>
              </a:defRPr>
            </a:lvl4pPr>
            <a:lvl5pPr indent="-298450" lvl="4" marL="2286000" algn="l">
              <a:lnSpc>
                <a:spcPct val="115000"/>
              </a:lnSpc>
              <a:spcBef>
                <a:spcPts val="1600"/>
              </a:spcBef>
              <a:spcAft>
                <a:spcPts val="0"/>
              </a:spcAft>
              <a:buClr>
                <a:schemeClr val="lt1"/>
              </a:buClr>
              <a:buSzPts val="1100"/>
              <a:buChar char="○"/>
              <a:defRPr>
                <a:solidFill>
                  <a:schemeClr val="lt1"/>
                </a:solidFill>
              </a:defRPr>
            </a:lvl5pPr>
            <a:lvl6pPr indent="-298450" lvl="5" marL="2743200" algn="l">
              <a:lnSpc>
                <a:spcPct val="115000"/>
              </a:lnSpc>
              <a:spcBef>
                <a:spcPts val="1600"/>
              </a:spcBef>
              <a:spcAft>
                <a:spcPts val="0"/>
              </a:spcAft>
              <a:buClr>
                <a:schemeClr val="lt1"/>
              </a:buClr>
              <a:buSzPts val="1100"/>
              <a:buChar char="■"/>
              <a:defRPr>
                <a:solidFill>
                  <a:schemeClr val="lt1"/>
                </a:solidFill>
              </a:defRPr>
            </a:lvl6pPr>
            <a:lvl7pPr indent="-298450" lvl="6" marL="3200400" algn="l">
              <a:lnSpc>
                <a:spcPct val="115000"/>
              </a:lnSpc>
              <a:spcBef>
                <a:spcPts val="1600"/>
              </a:spcBef>
              <a:spcAft>
                <a:spcPts val="0"/>
              </a:spcAft>
              <a:buClr>
                <a:schemeClr val="lt1"/>
              </a:buClr>
              <a:buSzPts val="1100"/>
              <a:buChar char="●"/>
              <a:defRPr>
                <a:solidFill>
                  <a:schemeClr val="lt1"/>
                </a:solidFill>
              </a:defRPr>
            </a:lvl7pPr>
            <a:lvl8pPr indent="-298450" lvl="7" marL="3657600" algn="l">
              <a:lnSpc>
                <a:spcPct val="115000"/>
              </a:lnSpc>
              <a:spcBef>
                <a:spcPts val="1600"/>
              </a:spcBef>
              <a:spcAft>
                <a:spcPts val="0"/>
              </a:spcAft>
              <a:buClr>
                <a:schemeClr val="lt1"/>
              </a:buClr>
              <a:buSzPts val="1100"/>
              <a:buChar char="○"/>
              <a:defRPr>
                <a:solidFill>
                  <a:schemeClr val="lt1"/>
                </a:solidFill>
              </a:defRPr>
            </a:lvl8pPr>
            <a:lvl9pPr indent="-298450" lvl="8" marL="4114800" algn="l">
              <a:lnSpc>
                <a:spcPct val="115000"/>
              </a:lnSpc>
              <a:spcBef>
                <a:spcPts val="1600"/>
              </a:spcBef>
              <a:spcAft>
                <a:spcPts val="1600"/>
              </a:spcAft>
              <a:buClr>
                <a:schemeClr val="lt1"/>
              </a:buClr>
              <a:buSzPts val="1100"/>
              <a:buChar char="■"/>
              <a:defRPr>
                <a:solidFill>
                  <a:schemeClr val="lt1"/>
                </a:solidFill>
              </a:defRPr>
            </a:lvl9pPr>
          </a:lstStyle>
          <a:p/>
        </p:txBody>
      </p:sp>
      <p:sp>
        <p:nvSpPr>
          <p:cNvPr id="124" name="Google Shape;124;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1pPr>
            <a:lvl2pPr lvl="1"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2pPr>
            <a:lvl3pPr lvl="2"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3pPr>
            <a:lvl4pPr lvl="3"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4pPr>
            <a:lvl5pPr lvl="4"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5pPr>
            <a:lvl6pPr lvl="5"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6pPr>
            <a:lvl7pPr lvl="6"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7pPr>
            <a:lvl8pPr lvl="7"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8pPr>
            <a:lvl9pPr lvl="8" marR="0" rtl="0" algn="l">
              <a:lnSpc>
                <a:spcPct val="100000"/>
              </a:lnSpc>
              <a:spcBef>
                <a:spcPts val="0"/>
              </a:spcBef>
              <a:spcAft>
                <a:spcPts val="0"/>
              </a:spcAft>
              <a:buClr>
                <a:srgbClr val="000000"/>
              </a:buClr>
              <a:buSzPts val="2800"/>
              <a:buFont typeface="Raleway"/>
              <a:buNone/>
              <a:defRPr b="1" i="0" sz="2800" u="none" cap="none" strike="noStrike">
                <a:solidFill>
                  <a:srgbClr val="000000"/>
                </a:solidFill>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160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1600"/>
              </a:spcBef>
              <a:spcAft>
                <a:spcPts val="160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53" name="Google Shape;53;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s://www.fcc.gov/consumers/guides/human-exposure-radio-frequency-fields-guidelines-cellular-and-pcs-sites" TargetMode="External"/><Relationship Id="rId4" Type="http://schemas.openxmlformats.org/officeDocument/2006/relationships/hyperlink" Target="https://www.wired.com/story/in-puerto-rico-no-power-means-no-telecommunications/" TargetMode="External"/><Relationship Id="rId5" Type="http://schemas.openxmlformats.org/officeDocument/2006/relationships/hyperlink" Target="https://www.npr.org/sections/thetwo-way/2017/11/17/564879549/faa-approves-drone-as-cell-phone-tower-in-the-sky-for-puerto-rico" TargetMode="External"/><Relationship Id="rId6" Type="http://schemas.openxmlformats.org/officeDocument/2006/relationships/hyperlink" Target="https://www.usatoday.com/story/tech/2017/09/28/puerto-rico-cell-phone-service-tmobile-att-hurricane/7107750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2800"/>
              <a:t>Rapid Response Communications Recovery with C.O.W.s</a:t>
            </a:r>
            <a:endParaRPr sz="2800"/>
          </a:p>
        </p:txBody>
      </p:sp>
      <p:sp>
        <p:nvSpPr>
          <p:cNvPr id="132" name="Google Shape;132;p25"/>
          <p:cNvSpPr txBox="1"/>
          <p:nvPr>
            <p:ph idx="1" type="subTitle"/>
          </p:nvPr>
        </p:nvSpPr>
        <p:spPr>
          <a:xfrm>
            <a:off x="2137009" y="3395792"/>
            <a:ext cx="4653406" cy="842509"/>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600"/>
              <a:buNone/>
            </a:pPr>
            <a:r>
              <a:rPr lang="en">
                <a:solidFill>
                  <a:srgbClr val="000000"/>
                </a:solidFill>
                <a:latin typeface="Times New Roman"/>
                <a:ea typeface="Times New Roman"/>
                <a:cs typeface="Times New Roman"/>
                <a:sym typeface="Times New Roman"/>
              </a:rPr>
              <a:t>Flying COW, LLC</a:t>
            </a:r>
            <a:endParaRPr/>
          </a:p>
          <a:p>
            <a:pPr indent="0" lvl="0" marL="0" rtl="0" algn="l">
              <a:lnSpc>
                <a:spcPct val="150000"/>
              </a:lnSpc>
              <a:spcBef>
                <a:spcPts val="0"/>
              </a:spcBef>
              <a:spcAft>
                <a:spcPts val="0"/>
              </a:spcAft>
              <a:buSzPts val="1600"/>
              <a:buNone/>
            </a:pPr>
            <a:r>
              <a:rPr lang="en">
                <a:solidFill>
                  <a:srgbClr val="000000"/>
                </a:solidFill>
                <a:latin typeface="Times New Roman"/>
                <a:ea typeface="Times New Roman"/>
                <a:cs typeface="Times New Roman"/>
                <a:sym typeface="Times New Roman"/>
              </a:rPr>
              <a:t>David Geiger,Yang He, Frank Orefice, Hanane Sobhi</a:t>
            </a:r>
            <a:endParaRPr>
              <a:solidFill>
                <a:srgbClr val="000000"/>
              </a:solidFill>
              <a:latin typeface="Times New Roman"/>
              <a:ea typeface="Times New Roman"/>
              <a:cs typeface="Times New Roman"/>
              <a:sym typeface="Times New Roman"/>
            </a:endParaRPr>
          </a:p>
        </p:txBody>
      </p:sp>
      <p:pic>
        <p:nvPicPr>
          <p:cNvPr id="133" name="Google Shape;133;p25"/>
          <p:cNvPicPr preferRelativeResize="0"/>
          <p:nvPr/>
        </p:nvPicPr>
        <p:blipFill rotWithShape="1">
          <a:blip r:embed="rId3">
            <a:alphaModFix/>
          </a:blip>
          <a:srcRect b="0" l="0" r="0" t="0"/>
          <a:stretch/>
        </p:blipFill>
        <p:spPr>
          <a:xfrm>
            <a:off x="4097918" y="1786556"/>
            <a:ext cx="2809875" cy="1885950"/>
          </a:xfrm>
          <a:prstGeom prst="rect">
            <a:avLst/>
          </a:prstGeom>
          <a:noFill/>
          <a:ln>
            <a:noFill/>
          </a:ln>
        </p:spPr>
      </p:pic>
      <p:pic>
        <p:nvPicPr>
          <p:cNvPr id="134" name="Google Shape;134;p25"/>
          <p:cNvPicPr preferRelativeResize="0"/>
          <p:nvPr/>
        </p:nvPicPr>
        <p:blipFill rotWithShape="1">
          <a:blip r:embed="rId4">
            <a:alphaModFix/>
          </a:blip>
          <a:srcRect b="0" l="0" r="0" t="0"/>
          <a:stretch/>
        </p:blipFill>
        <p:spPr>
          <a:xfrm>
            <a:off x="983533" y="3494347"/>
            <a:ext cx="1036098" cy="90282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00"/>
              <a:t>Base Station Design</a:t>
            </a:r>
            <a:endParaRPr sz="2400"/>
          </a:p>
        </p:txBody>
      </p:sp>
      <p:sp>
        <p:nvSpPr>
          <p:cNvPr id="192" name="Google Shape;192;p34"/>
          <p:cNvSpPr txBox="1"/>
          <p:nvPr>
            <p:ph idx="1" type="body"/>
          </p:nvPr>
        </p:nvSpPr>
        <p:spPr>
          <a:xfrm>
            <a:off x="475008" y="1853850"/>
            <a:ext cx="3826647" cy="22611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rgbClr val="1D2B3E"/>
              </a:buClr>
              <a:buSzPts val="1200"/>
              <a:buFont typeface="Times New Roman"/>
              <a:buChar char="●"/>
            </a:pPr>
            <a:r>
              <a:rPr lang="en" sz="1400">
                <a:solidFill>
                  <a:srgbClr val="1D2B3E"/>
                </a:solidFill>
                <a:highlight>
                  <a:srgbClr val="FFFFFF"/>
                </a:highlight>
                <a:latin typeface="Times New Roman"/>
                <a:ea typeface="Times New Roman"/>
                <a:cs typeface="Times New Roman"/>
                <a:sym typeface="Times New Roman"/>
              </a:rPr>
              <a:t>The drone will be power by a mobile base station that can supply up to 5 days of power via gas generators and solar panels. </a:t>
            </a:r>
            <a:endParaRPr sz="1400">
              <a:solidFill>
                <a:srgbClr val="1D2B3E"/>
              </a:solidFill>
              <a:highlight>
                <a:srgbClr val="FFFFFF"/>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1D2B3E"/>
              </a:buClr>
              <a:buSzPts val="1400"/>
              <a:buFont typeface="Times New Roman"/>
              <a:buChar char="●"/>
            </a:pPr>
            <a:r>
              <a:rPr lang="en" sz="1400">
                <a:solidFill>
                  <a:srgbClr val="1D2B3E"/>
                </a:solidFill>
                <a:highlight>
                  <a:srgbClr val="FFFFFF"/>
                </a:highlight>
                <a:latin typeface="Times New Roman"/>
                <a:ea typeface="Times New Roman"/>
                <a:cs typeface="Times New Roman"/>
                <a:sym typeface="Times New Roman"/>
              </a:rPr>
              <a:t>They are enclosed in a polycarbonate/ aluminum severe weather resistant case.</a:t>
            </a:r>
            <a:endParaRPr sz="1400">
              <a:solidFill>
                <a:srgbClr val="1D2B3E"/>
              </a:solidFill>
              <a:highlight>
                <a:srgbClr val="FFFFFF"/>
              </a:highlight>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1D2B3E"/>
              </a:buClr>
              <a:buSzPts val="1400"/>
              <a:buFont typeface="Times New Roman"/>
              <a:buChar char="●"/>
            </a:pPr>
            <a:r>
              <a:rPr lang="en" sz="1400">
                <a:solidFill>
                  <a:srgbClr val="1D2B3E"/>
                </a:solidFill>
                <a:highlight>
                  <a:srgbClr val="FFFFFF"/>
                </a:highlight>
                <a:latin typeface="Times New Roman"/>
                <a:ea typeface="Times New Roman"/>
                <a:cs typeface="Times New Roman"/>
                <a:sym typeface="Times New Roman"/>
              </a:rPr>
              <a:t> The transmission cable connects the base station to the drone to supply power and communications.</a:t>
            </a:r>
            <a:endParaRPr sz="1400"/>
          </a:p>
        </p:txBody>
      </p:sp>
      <p:pic>
        <p:nvPicPr>
          <p:cNvPr id="193" name="Google Shape;193;p34"/>
          <p:cNvPicPr preferRelativeResize="0"/>
          <p:nvPr/>
        </p:nvPicPr>
        <p:blipFill rotWithShape="1">
          <a:blip r:embed="rId3">
            <a:alphaModFix/>
          </a:blip>
          <a:srcRect b="0" l="0" r="0" t="0"/>
          <a:stretch/>
        </p:blipFill>
        <p:spPr>
          <a:xfrm>
            <a:off x="4556097" y="1224498"/>
            <a:ext cx="4182385" cy="336161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Schedule and Cost</a:t>
            </a:r>
            <a:endParaRPr/>
          </a:p>
        </p:txBody>
      </p:sp>
      <p:sp>
        <p:nvSpPr>
          <p:cNvPr id="199" name="Google Shape;199;p35"/>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The project will begin in 1/1/2019 and is projected to end on 7/14/2020</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Over the course of the projects lifetime, the drone will be developed and eventually tested in Ponce, Puerto Rico.</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SzPts val="1400"/>
              <a:buFont typeface="Times New Roman"/>
              <a:buChar char="●"/>
            </a:pPr>
            <a:r>
              <a:rPr lang="en" sz="1400">
                <a:latin typeface="Times New Roman"/>
                <a:ea typeface="Times New Roman"/>
                <a:cs typeface="Times New Roman"/>
                <a:sym typeface="Times New Roman"/>
              </a:rPr>
              <a:t>The project is planned to last a year and a half and cost about </a:t>
            </a:r>
            <a:r>
              <a:rPr lang="en" sz="1400">
                <a:solidFill>
                  <a:srgbClr val="1D2B3E"/>
                </a:solidFill>
                <a:highlight>
                  <a:srgbClr val="FFFFFF"/>
                </a:highlight>
                <a:latin typeface="Times New Roman"/>
                <a:ea typeface="Times New Roman"/>
                <a:cs typeface="Times New Roman"/>
                <a:sym typeface="Times New Roman"/>
              </a:rPr>
              <a:t>$1,796,854.00.</a:t>
            </a:r>
            <a:endParaRPr sz="1400">
              <a:solidFill>
                <a:srgbClr val="1D2B3E"/>
              </a:solidFill>
              <a:highlight>
                <a:srgbClr val="FFFFFF"/>
              </a:highlight>
              <a:latin typeface="Times New Roman"/>
              <a:ea typeface="Times New Roman"/>
              <a:cs typeface="Times New Roman"/>
              <a:sym typeface="Times New Roman"/>
            </a:endParaRPr>
          </a:p>
          <a:p>
            <a:pPr indent="0" lvl="0" marL="0" rtl="0" algn="l">
              <a:lnSpc>
                <a:spcPct val="115000"/>
              </a:lnSpc>
              <a:spcBef>
                <a:spcPts val="1600"/>
              </a:spcBef>
              <a:spcAft>
                <a:spcPts val="1600"/>
              </a:spcAft>
              <a:buSzPts val="1300"/>
              <a:buNone/>
            </a:pPr>
            <a:r>
              <a:t/>
            </a:r>
            <a:endParaRPr sz="1400">
              <a:solidFill>
                <a:srgbClr val="1D2B3E"/>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Conclusion</a:t>
            </a:r>
            <a:endParaRPr/>
          </a:p>
        </p:txBody>
      </p:sp>
      <p:sp>
        <p:nvSpPr>
          <p:cNvPr id="205" name="Google Shape;205;p3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Communication is a vital part of society. Every day we communicate, either be it in-person, over the phone or on the internet.</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 However, due to our reliance on our mobile devices to communicate with others, if we were to lose access to them, we will ultimately lose our means of communication.</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8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By developing the Flying COWs, people will be able to contact their loved ones and let them know that they are safe in the case of a natural disaster.</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References</a:t>
            </a:r>
            <a:endParaRPr/>
          </a:p>
        </p:txBody>
      </p:sp>
      <p:sp>
        <p:nvSpPr>
          <p:cNvPr id="211" name="Google Shape;211;p37"/>
          <p:cNvSpPr txBox="1"/>
          <p:nvPr>
            <p:ph idx="1" type="body"/>
          </p:nvPr>
        </p:nvSpPr>
        <p:spPr>
          <a:xfrm>
            <a:off x="729450" y="2078875"/>
            <a:ext cx="7749000" cy="2641500"/>
          </a:xfrm>
          <a:prstGeom prst="rect">
            <a:avLst/>
          </a:prstGeom>
          <a:noFill/>
          <a:ln>
            <a:noFill/>
          </a:ln>
        </p:spPr>
        <p:txBody>
          <a:bodyPr anchorCtr="0" anchor="t" bIns="91425" lIns="91425" spcFirstLastPara="1" rIns="91425" wrap="square" tIns="91425">
            <a:noAutofit/>
          </a:bodyPr>
          <a:lstStyle/>
          <a:p>
            <a:pPr indent="-571500" lvl="0" marL="571500" rtl="0" algn="l">
              <a:lnSpc>
                <a:spcPct val="150000"/>
              </a:lnSpc>
              <a:spcBef>
                <a:spcPts val="0"/>
              </a:spcBef>
              <a:spcAft>
                <a:spcPts val="0"/>
              </a:spcAft>
              <a:buSzPts val="1300"/>
              <a:buNone/>
            </a:pPr>
            <a:r>
              <a:rPr lang="en" sz="1100">
                <a:solidFill>
                  <a:srgbClr val="000000"/>
                </a:solidFill>
                <a:latin typeface="Times New Roman"/>
                <a:ea typeface="Times New Roman"/>
                <a:cs typeface="Times New Roman"/>
                <a:sym typeface="Times New Roman"/>
              </a:rPr>
              <a:t>FCC. (2018). </a:t>
            </a:r>
            <a:r>
              <a:rPr i="1" lang="en" sz="1100">
                <a:solidFill>
                  <a:srgbClr val="1D2B3E"/>
                </a:solidFill>
                <a:latin typeface="Times New Roman"/>
                <a:ea typeface="Times New Roman"/>
                <a:cs typeface="Times New Roman"/>
                <a:sym typeface="Times New Roman"/>
              </a:rPr>
              <a:t>Human Exposure to Radio Frequency Fields: Guidelines for Cellular Antenna Sites.</a:t>
            </a:r>
            <a:r>
              <a:rPr lang="en" sz="1100">
                <a:solidFill>
                  <a:srgbClr val="1D2B3E"/>
                </a:solidFill>
                <a:latin typeface="Times New Roman"/>
                <a:ea typeface="Times New Roman"/>
                <a:cs typeface="Times New Roman"/>
                <a:sym typeface="Times New Roman"/>
              </a:rPr>
              <a:t> Retrieved from </a:t>
            </a:r>
            <a:r>
              <a:rPr lang="en" sz="1100" u="sng">
                <a:solidFill>
                  <a:schemeClr val="hlink"/>
                </a:solidFill>
                <a:latin typeface="Times New Roman"/>
                <a:ea typeface="Times New Roman"/>
                <a:cs typeface="Times New Roman"/>
                <a:sym typeface="Times New Roman"/>
                <a:hlinkClick r:id="rId3"/>
              </a:rPr>
              <a:t>https://www.fcc.gov/consumers/guides/human-exposure-radio-frequency-fields-guidelines-cellular-and-pcs-sites</a:t>
            </a:r>
            <a:endParaRPr sz="1100">
              <a:solidFill>
                <a:srgbClr val="000000"/>
              </a:solidFill>
              <a:latin typeface="Times New Roman"/>
              <a:ea typeface="Times New Roman"/>
              <a:cs typeface="Times New Roman"/>
              <a:sym typeface="Times New Roman"/>
            </a:endParaRPr>
          </a:p>
          <a:p>
            <a:pPr indent="-571500" lvl="0" marL="571500" rtl="0" algn="l">
              <a:lnSpc>
                <a:spcPct val="150000"/>
              </a:lnSpc>
              <a:spcBef>
                <a:spcPts val="800"/>
              </a:spcBef>
              <a:spcAft>
                <a:spcPts val="0"/>
              </a:spcAft>
              <a:buSzPts val="1300"/>
              <a:buNone/>
            </a:pPr>
            <a:r>
              <a:rPr lang="en" sz="1100">
                <a:solidFill>
                  <a:srgbClr val="000000"/>
                </a:solidFill>
                <a:latin typeface="Times New Roman"/>
                <a:ea typeface="Times New Roman"/>
                <a:cs typeface="Times New Roman"/>
                <a:sym typeface="Times New Roman"/>
              </a:rPr>
              <a:t>Rogers, A. (2017). </a:t>
            </a:r>
            <a:r>
              <a:rPr i="1" lang="en" sz="1100">
                <a:solidFill>
                  <a:srgbClr val="000000"/>
                </a:solidFill>
                <a:latin typeface="Times New Roman"/>
                <a:ea typeface="Times New Roman"/>
                <a:cs typeface="Times New Roman"/>
                <a:sym typeface="Times New Roman"/>
              </a:rPr>
              <a:t>In Puerto Rico, no power means no telecommunications.</a:t>
            </a:r>
            <a:r>
              <a:rPr lang="en" sz="1100">
                <a:solidFill>
                  <a:srgbClr val="000000"/>
                </a:solidFill>
                <a:latin typeface="Times New Roman"/>
                <a:ea typeface="Times New Roman"/>
                <a:cs typeface="Times New Roman"/>
                <a:sym typeface="Times New Roman"/>
              </a:rPr>
              <a:t> Retrieved from </a:t>
            </a:r>
            <a:r>
              <a:rPr lang="en" sz="1100" u="sng">
                <a:solidFill>
                  <a:schemeClr val="hlink"/>
                </a:solidFill>
                <a:latin typeface="Times New Roman"/>
                <a:ea typeface="Times New Roman"/>
                <a:cs typeface="Times New Roman"/>
                <a:sym typeface="Times New Roman"/>
                <a:hlinkClick r:id="rId4"/>
              </a:rPr>
              <a:t>https://www.wired.com/story/in-puerto-rico-no-power-means-no-telecommunications/</a:t>
            </a:r>
            <a:endParaRPr sz="1100">
              <a:solidFill>
                <a:srgbClr val="000000"/>
              </a:solidFill>
              <a:latin typeface="Times New Roman"/>
              <a:ea typeface="Times New Roman"/>
              <a:cs typeface="Times New Roman"/>
              <a:sym typeface="Times New Roman"/>
            </a:endParaRPr>
          </a:p>
          <a:p>
            <a:pPr indent="-514350" lvl="0" marL="571500" rtl="0" algn="l">
              <a:lnSpc>
                <a:spcPct val="150000"/>
              </a:lnSpc>
              <a:spcBef>
                <a:spcPts val="800"/>
              </a:spcBef>
              <a:spcAft>
                <a:spcPts val="0"/>
              </a:spcAft>
              <a:buSzPts val="1300"/>
              <a:buNone/>
            </a:pPr>
            <a:r>
              <a:rPr lang="en" sz="1100">
                <a:solidFill>
                  <a:srgbClr val="000000"/>
                </a:solidFill>
                <a:latin typeface="Times New Roman"/>
                <a:ea typeface="Times New Roman"/>
                <a:cs typeface="Times New Roman"/>
                <a:sym typeface="Times New Roman"/>
              </a:rPr>
              <a:t>Wamsley, L. (2017). </a:t>
            </a:r>
            <a:r>
              <a:rPr i="1" lang="en" sz="1100">
                <a:solidFill>
                  <a:srgbClr val="000000"/>
                </a:solidFill>
                <a:latin typeface="Times New Roman"/>
                <a:ea typeface="Times New Roman"/>
                <a:cs typeface="Times New Roman"/>
                <a:sym typeface="Times New Roman"/>
              </a:rPr>
              <a:t>FAA Approves Drone As ‘Cell Phone Tower In The Sky’ For Puerto Rico. </a:t>
            </a:r>
            <a:r>
              <a:rPr lang="en" sz="1100">
                <a:solidFill>
                  <a:srgbClr val="000000"/>
                </a:solidFill>
                <a:latin typeface="Times New Roman"/>
                <a:ea typeface="Times New Roman"/>
                <a:cs typeface="Times New Roman"/>
                <a:sym typeface="Times New Roman"/>
              </a:rPr>
              <a:t>Retrieved from </a:t>
            </a:r>
            <a:r>
              <a:rPr lang="en" sz="1100" u="sng">
                <a:solidFill>
                  <a:schemeClr val="hlink"/>
                </a:solidFill>
                <a:latin typeface="Times New Roman"/>
                <a:ea typeface="Times New Roman"/>
                <a:cs typeface="Times New Roman"/>
                <a:sym typeface="Times New Roman"/>
                <a:hlinkClick r:id="rId5"/>
              </a:rPr>
              <a:t>https://www.npr.org/sections/thetwo-way/2017/11/17/564879549/faa-approves-drone-as-cell-phone-tower-in-the-sky-for-puerto-rico</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514350" lvl="0" marL="571500" rtl="0" algn="l">
              <a:lnSpc>
                <a:spcPct val="150000"/>
              </a:lnSpc>
              <a:spcBef>
                <a:spcPts val="800"/>
              </a:spcBef>
              <a:spcAft>
                <a:spcPts val="0"/>
              </a:spcAft>
              <a:buSzPts val="1300"/>
              <a:buNone/>
            </a:pPr>
            <a:r>
              <a:rPr lang="en" sz="1100">
                <a:solidFill>
                  <a:srgbClr val="000000"/>
                </a:solidFill>
                <a:latin typeface="Times New Roman"/>
                <a:ea typeface="Times New Roman"/>
                <a:cs typeface="Times New Roman"/>
                <a:sym typeface="Times New Roman"/>
              </a:rPr>
              <a:t>Weise, E. (2017). </a:t>
            </a:r>
            <a:r>
              <a:rPr i="1" lang="en" sz="1100">
                <a:solidFill>
                  <a:srgbClr val="000000"/>
                </a:solidFill>
                <a:latin typeface="Times New Roman"/>
                <a:ea typeface="Times New Roman"/>
                <a:cs typeface="Times New Roman"/>
                <a:sym typeface="Times New Roman"/>
              </a:rPr>
              <a:t>Puerto Rico is nearly entirely cut off from cellphone service, leading to low tech solutions.</a:t>
            </a:r>
            <a:r>
              <a:rPr lang="en" sz="1100">
                <a:solidFill>
                  <a:srgbClr val="000000"/>
                </a:solidFill>
                <a:latin typeface="Times New Roman"/>
                <a:ea typeface="Times New Roman"/>
                <a:cs typeface="Times New Roman"/>
                <a:sym typeface="Times New Roman"/>
              </a:rPr>
              <a:t> Retrieved from </a:t>
            </a:r>
            <a:r>
              <a:rPr lang="en" sz="1100" u="sng">
                <a:solidFill>
                  <a:schemeClr val="hlink"/>
                </a:solidFill>
                <a:latin typeface="Times New Roman"/>
                <a:ea typeface="Times New Roman"/>
                <a:cs typeface="Times New Roman"/>
                <a:sym typeface="Times New Roman"/>
                <a:hlinkClick r:id="rId6"/>
              </a:rPr>
              <a:t>https://www.usatoday.com/story/tech/2017/09/28/puerto-rico-cell-phone-service-tmobile-att-hurricane/710775001/</a:t>
            </a: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indent="0" lvl="0" marL="0" rtl="0" algn="l">
              <a:lnSpc>
                <a:spcPct val="115000"/>
              </a:lnSpc>
              <a:spcBef>
                <a:spcPts val="800"/>
              </a:spcBef>
              <a:spcAft>
                <a:spcPts val="1600"/>
              </a:spcAft>
              <a:buSzPts val="1300"/>
              <a:buNone/>
            </a:pPr>
            <a:r>
              <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Introduction</a:t>
            </a:r>
            <a:endParaRPr/>
          </a:p>
        </p:txBody>
      </p:sp>
      <p:sp>
        <p:nvSpPr>
          <p:cNvPr id="140" name="Google Shape;140;p2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Due to the devastation caused by Hurricane Maria, cellular communications infrastructure in Puerto Rico was crippled.</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Residents, local governments and even emergency responders were left without the ability to communicate for long periods of time.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The damage was so severe that “91% of Puerto Rico was left without cell phone coverage, cutting off a lifeline to family and first responders” (Weise, 2017). </a:t>
            </a:r>
            <a:endParaRPr sz="1400">
              <a:solidFill>
                <a:srgbClr val="000000"/>
              </a:solidFill>
              <a:latin typeface="Times New Roman"/>
              <a:ea typeface="Times New Roman"/>
              <a:cs typeface="Times New Roman"/>
              <a:sym typeface="Times New Roman"/>
            </a:endParaRPr>
          </a:p>
          <a:p>
            <a:pPr indent="0" lvl="0" marL="0" rtl="0" algn="l">
              <a:lnSpc>
                <a:spcPct val="115000"/>
              </a:lnSpc>
              <a:spcBef>
                <a:spcPts val="800"/>
              </a:spcBef>
              <a:spcAft>
                <a:spcPts val="1600"/>
              </a:spcAft>
              <a:buSzPts val="13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Background</a:t>
            </a:r>
            <a:endParaRPr/>
          </a:p>
        </p:txBody>
      </p:sp>
      <p:sp>
        <p:nvSpPr>
          <p:cNvPr id="146" name="Google Shape;146;p2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Mobile carriers such as T-Mobile, Sprint and AT&amp;T, despite being competitors, worked together “to provide communication to people in despair” (Rogers, 2017).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To lessen the impact, mobile carriers have sent supplies such as VSATS (Very Small Aperture Terminal) and Cell On Wheels (COW), which are mobile cellular sites.</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800"/>
              </a:spcAft>
              <a:buSzPts val="1400"/>
              <a:buChar char="●"/>
            </a:pPr>
            <a:r>
              <a:rPr lang="en" sz="1400">
                <a:solidFill>
                  <a:srgbClr val="000000"/>
                </a:solidFill>
                <a:latin typeface="Times New Roman"/>
                <a:ea typeface="Times New Roman"/>
                <a:cs typeface="Times New Roman"/>
                <a:sym typeface="Times New Roman"/>
              </a:rPr>
              <a:t>Due to the destroyed infrastructure, the Cell on Wheels utilized by the mobile providers has had trouble traversing the island to help those who have been hindered by the storm.</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Background</a:t>
            </a:r>
            <a:endParaRPr/>
          </a:p>
        </p:txBody>
      </p:sp>
      <p:sp>
        <p:nvSpPr>
          <p:cNvPr id="152" name="Google Shape;152;p2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To overcome these limitations, AT&amp;T has since developed Cell On Wings, which is a drone that contains a small cell antenna and is able to cover more areas to provide people with coverage.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Though AT&amp;T has proven that this new technology works, it hasn’t used it in Puerto Rico since it was first unveiled (Wamsley, 2017).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If more mobile providers were able to utilize this technology it will lessen the effects of natural disasters and help increase recovery time.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Our Solution</a:t>
            </a:r>
            <a:endParaRPr/>
          </a:p>
        </p:txBody>
      </p:sp>
      <p:sp>
        <p:nvSpPr>
          <p:cNvPr id="158" name="Google Shape;158;p2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We will mass produce Flying COWs based on the ones used by AT&amp;T during the aftermath of Hurricane Maria in Puerto Rico.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Due to the usefulness of the device and the number of users it could reach, it would be able to greatly help those who were impacted by natural disasters.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Devices such as VSATS and Cell on Wheels are inefficient compared to the Cell On Wings, as the Cell On Wheels are unable to traverse areas due to destroyed roads, downed power lines and down bridges.</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729450" y="1318650"/>
            <a:ext cx="2705513"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2600"/>
              <a:buNone/>
            </a:pPr>
            <a:r>
              <a:rPr lang="en" sz="1800"/>
              <a:t>Proof of Concept</a:t>
            </a:r>
            <a:endParaRPr/>
          </a:p>
        </p:txBody>
      </p:sp>
      <p:sp>
        <p:nvSpPr>
          <p:cNvPr id="164" name="Google Shape;164;p30"/>
          <p:cNvSpPr txBox="1"/>
          <p:nvPr>
            <p:ph idx="1" type="body"/>
          </p:nvPr>
        </p:nvSpPr>
        <p:spPr>
          <a:xfrm rot="10800000">
            <a:off x="8418149" y="4339974"/>
            <a:ext cx="45719" cy="457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300"/>
              <a:buFont typeface="Lato"/>
              <a:buNone/>
            </a:pPr>
            <a:r>
              <a:t/>
            </a:r>
            <a:endParaRPr/>
          </a:p>
        </p:txBody>
      </p:sp>
      <p:pic>
        <p:nvPicPr>
          <p:cNvPr id="165" name="Google Shape;165;p30"/>
          <p:cNvPicPr preferRelativeResize="0"/>
          <p:nvPr/>
        </p:nvPicPr>
        <p:blipFill rotWithShape="1">
          <a:blip r:embed="rId3">
            <a:alphaModFix/>
          </a:blip>
          <a:srcRect b="0" l="0" r="0" t="0"/>
          <a:stretch/>
        </p:blipFill>
        <p:spPr>
          <a:xfrm>
            <a:off x="3213540" y="918907"/>
            <a:ext cx="5310257" cy="3975309"/>
          </a:xfrm>
          <a:prstGeom prst="rect">
            <a:avLst/>
          </a:prstGeom>
          <a:noFill/>
          <a:ln>
            <a:noFill/>
          </a:ln>
        </p:spPr>
      </p:pic>
      <p:pic>
        <p:nvPicPr>
          <p:cNvPr id="166" name="Google Shape;166;p30"/>
          <p:cNvPicPr preferRelativeResize="0"/>
          <p:nvPr/>
        </p:nvPicPr>
        <p:blipFill rotWithShape="1">
          <a:blip r:embed="rId4">
            <a:alphaModFix/>
          </a:blip>
          <a:srcRect b="0" l="0" r="0" t="0"/>
          <a:stretch/>
        </p:blipFill>
        <p:spPr>
          <a:xfrm>
            <a:off x="230711" y="2194317"/>
            <a:ext cx="2895261" cy="1424490"/>
          </a:xfrm>
          <a:prstGeom prst="rect">
            <a:avLst/>
          </a:prstGeom>
          <a:noFill/>
          <a:ln cap="flat" cmpd="sng" w="9525">
            <a:solidFill>
              <a:schemeClr val="accent1"/>
            </a:solidFill>
            <a:prstDash val="solid"/>
            <a:round/>
            <a:headEnd len="sm" w="sm" type="none"/>
            <a:tailEnd len="sm" w="sm" type="none"/>
          </a:ln>
        </p:spPr>
      </p:pic>
      <p:sp>
        <p:nvSpPr>
          <p:cNvPr id="167" name="Google Shape;167;p30"/>
          <p:cNvSpPr txBox="1"/>
          <p:nvPr/>
        </p:nvSpPr>
        <p:spPr>
          <a:xfrm>
            <a:off x="857947" y="3751662"/>
            <a:ext cx="1728358"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Ponce, Puerto Rico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Objective</a:t>
            </a:r>
            <a:endParaRPr/>
          </a:p>
        </p:txBody>
      </p:sp>
      <p:sp>
        <p:nvSpPr>
          <p:cNvPr id="173" name="Google Shape;173;p31"/>
          <p:cNvSpPr txBox="1"/>
          <p:nvPr>
            <p:ph idx="1" type="body"/>
          </p:nvPr>
        </p:nvSpPr>
        <p:spPr>
          <a:xfrm>
            <a:off x="729450" y="1936825"/>
            <a:ext cx="7688700" cy="24033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Our team hopes develop efficient and cost effective Flying COWS for the government, mobile providers and humanitarian organization to help areas affected by the loss of cellular towers during natural disasters. </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We first plan to test our drones in Ponce Puerto Rico, a coastal area that was devastated by Hurricane Maria.</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These Flying COWs will be deployed in the affected area to allow people to have mobile access to communicate with their loved ones.</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In doing this, the team hopes to help those in need by connecting them with others when they need it the most.</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Design</a:t>
            </a:r>
            <a:endParaRPr/>
          </a:p>
        </p:txBody>
      </p:sp>
      <p:sp>
        <p:nvSpPr>
          <p:cNvPr id="179" name="Google Shape;179;p3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The drone is a four-axis aircraft, which is a multi-axis aircraft with four rotors to hover, maintain posture and level flight.</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 The drone is small in size, light in weight, and easy to carry, it can easily enter various harsh environments where people cannot easily enter.</a:t>
            </a:r>
            <a:endParaRPr sz="1400">
              <a:solidFill>
                <a:srgbClr val="000000"/>
              </a:solidFill>
              <a:latin typeface="Times New Roman"/>
              <a:ea typeface="Times New Roman"/>
              <a:cs typeface="Times New Roman"/>
              <a:sym typeface="Times New Roman"/>
            </a:endParaRPr>
          </a:p>
          <a:p>
            <a:pPr indent="0" lvl="0" marL="0" rtl="0" algn="l">
              <a:lnSpc>
                <a:spcPct val="150000"/>
              </a:lnSpc>
              <a:spcBef>
                <a:spcPts val="800"/>
              </a:spcBef>
              <a:spcAft>
                <a:spcPts val="800"/>
              </a:spcAft>
              <a:buSzPts val="1300"/>
              <a:buNone/>
            </a:pPr>
            <a:r>
              <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729450" y="1318650"/>
            <a:ext cx="5118457"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Drone Design</a:t>
            </a:r>
            <a:endParaRPr/>
          </a:p>
        </p:txBody>
      </p:sp>
      <p:pic>
        <p:nvPicPr>
          <p:cNvPr id="185" name="Google Shape;185;p33"/>
          <p:cNvPicPr preferRelativeResize="0"/>
          <p:nvPr/>
        </p:nvPicPr>
        <p:blipFill rotWithShape="1">
          <a:blip r:embed="rId3">
            <a:alphaModFix/>
          </a:blip>
          <a:srcRect b="0" l="0" r="0" t="0"/>
          <a:stretch/>
        </p:blipFill>
        <p:spPr>
          <a:xfrm>
            <a:off x="729450" y="2334888"/>
            <a:ext cx="3047851" cy="2323241"/>
          </a:xfrm>
          <a:prstGeom prst="rect">
            <a:avLst/>
          </a:prstGeom>
          <a:noFill/>
          <a:ln>
            <a:noFill/>
          </a:ln>
        </p:spPr>
      </p:pic>
      <p:pic>
        <p:nvPicPr>
          <p:cNvPr id="186" name="Google Shape;186;p33"/>
          <p:cNvPicPr preferRelativeResize="0"/>
          <p:nvPr/>
        </p:nvPicPr>
        <p:blipFill rotWithShape="1">
          <a:blip r:embed="rId4">
            <a:alphaModFix/>
          </a:blip>
          <a:srcRect b="0" l="0" r="0" t="0"/>
          <a:stretch/>
        </p:blipFill>
        <p:spPr>
          <a:xfrm>
            <a:off x="4572000" y="2334888"/>
            <a:ext cx="3289663" cy="23232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