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5e6f9ec0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5e6f9ec0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5eee42819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5eee42819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Make sure the route we are digging is not going to hit any underground obstruction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In order to construct a pipeline, staging areas and storage yards are cleared, strategically located along the planned right-of-way.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After the equipment is accessible in the staging area, work will begin to clear cut the pipeline right-of-way.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 trench for the pipeline is dug after the ROW is cleared of trees.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5eee4281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5eee4281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</a:t>
            </a:r>
            <a:r>
              <a:rPr lang="en"/>
              <a:t>INCLUDE FLUID MECHANICS SPECIALIST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INCLUDE INDIVIDUAL TOTALS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5eee42819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5eee42819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5eee42819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5eee42819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-asking for money and a test site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810ec19f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810ec19f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5eee4281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5eee4281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5ec8faf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5ec8faf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Major flooding throughout North Carolina from Hurricane Florence especially in Duplin County.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Loss of livestock due to no adequate system in place to move the water from farms to the large water bodies.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drinking water was contaminated.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5ec8faf2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5ec8faf2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propose to build an efficient drainage system.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asking for a test site and funding from the North Carolina government to install our system in Duplin County and if successful, install the system throughout North Carolina.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5e6f9ec08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5e6f9ec08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is specifically to reroute flood waters.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topography of NC follows a gradient moving from W to 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Gravity will do the work, no pumps necessary.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5e6f9ec08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5e6f9ec08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Reduces cost because of its efficiency.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need for Field Butt welding as is the case with with traditional case piping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Easy Installation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Leak Proof Under considerable groundwater pressures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chose this piping also because it can withstand a large temperature range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Designed to handle various types of loading conditions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5e6f9ec08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5e6f9ec08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Made from Steel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Allow water to travel to underground pipeline system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5e6f9ec08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5e6f9ec08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accuracy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Civil Engineer certified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LCD glare proof UV protection screen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Placed in inlet and outlet of pipe for measurements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ANSYS simulation can help us create disastourous scenarios with different condtions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simulations can provide information for any adjustments that may be needed.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5e6f9ec0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5e6f9ec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nwpipe.com/product/permalok-steel-casing-pipe/" TargetMode="External"/><Relationship Id="rId4" Type="http://schemas.openxmlformats.org/officeDocument/2006/relationships/hyperlink" Target="https://www.nwpipe.com/product/permalok-steel-casing-pipe/" TargetMode="External"/><Relationship Id="rId5" Type="http://schemas.openxmlformats.org/officeDocument/2006/relationships/hyperlink" Target="http://www.globalw.com/products/flowprobe.html" TargetMode="External"/><Relationship Id="rId6" Type="http://schemas.openxmlformats.org/officeDocument/2006/relationships/hyperlink" Target="https://www.wsj.com/articles/florence-flooding-hits-north-carolina-hog-farms-hard-1537398585" TargetMode="External"/><Relationship Id="rId7" Type="http://schemas.openxmlformats.org/officeDocument/2006/relationships/hyperlink" Target="https://www.trenchdrainsupply.com/prodimages/submittals/EJ2/NCR11-0775%20Grate.pdf" TargetMode="External"/><Relationship Id="rId8" Type="http://schemas.openxmlformats.org/officeDocument/2006/relationships/hyperlink" Target="http://www.globalw.com/products/flowprobe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Flood Free Farms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</a:rPr>
              <a:t>Courtni Holness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</a:rPr>
              <a:t>Caroline Schwab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</a:rPr>
              <a:t>Trent Strachan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</a:rPr>
              <a:t>Erin Wengerter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Expected Project Results </a:t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If test is successful, and rainy season does not </a:t>
            </a:r>
            <a:r>
              <a:rPr lang="en">
                <a:solidFill>
                  <a:srgbClr val="434343"/>
                </a:solidFill>
              </a:rPr>
              <a:t>inundate</a:t>
            </a:r>
            <a:r>
              <a:rPr lang="en">
                <a:solidFill>
                  <a:srgbClr val="434343"/>
                </a:solidFill>
              </a:rPr>
              <a:t> land, and the system is applied </a:t>
            </a:r>
            <a:r>
              <a:rPr lang="en">
                <a:solidFill>
                  <a:srgbClr val="434343"/>
                </a:solidFill>
              </a:rPr>
              <a:t>across</a:t>
            </a:r>
            <a:r>
              <a:rPr lang="en">
                <a:solidFill>
                  <a:srgbClr val="434343"/>
                </a:solidFill>
              </a:rPr>
              <a:t> the state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arabicPeriod"/>
            </a:pPr>
            <a:r>
              <a:rPr lang="en">
                <a:solidFill>
                  <a:srgbClr val="434343"/>
                </a:solidFill>
              </a:rPr>
              <a:t>Reduction of farmland flooding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arabicPeriod"/>
            </a:pPr>
            <a:r>
              <a:rPr lang="en">
                <a:solidFill>
                  <a:srgbClr val="434343"/>
                </a:solidFill>
              </a:rPr>
              <a:t>Reduction of livestock death 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arabicPeriod"/>
            </a:pPr>
            <a:r>
              <a:rPr lang="en">
                <a:solidFill>
                  <a:srgbClr val="434343"/>
                </a:solidFill>
              </a:rPr>
              <a:t>Economic benefit for farms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arabicPeriod"/>
            </a:pPr>
            <a:r>
              <a:rPr lang="en">
                <a:solidFill>
                  <a:srgbClr val="434343"/>
                </a:solidFill>
              </a:rPr>
              <a:t>Better quality, sustainability of land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1593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Schedule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596100" y="4283850"/>
            <a:ext cx="8013600" cy="6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434343"/>
                </a:solidFill>
              </a:rPr>
              <a:t>Gantt Chart Schedule of the 8 step project split between 3 phases in 6 months (Oil and Gas Pipeline Construction: Step-By-Step Visual Guide, n.d.).</a:t>
            </a:r>
            <a:endParaRPr sz="1400">
              <a:solidFill>
                <a:srgbClr val="434343"/>
              </a:solidFill>
            </a:endParaRPr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3750" y="251250"/>
            <a:ext cx="7162150" cy="20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414" y="2408725"/>
            <a:ext cx="8365772" cy="166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 (Direct Costs)</a:t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644325" y="1315175"/>
            <a:ext cx="3252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</a:rPr>
              <a:t>Salaries Total = $277,400.00</a:t>
            </a:r>
            <a:endParaRPr sz="15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</a:rPr>
              <a:t>Fringe Benefits of Program Personnel Total = $21,041.32</a:t>
            </a:r>
            <a:endParaRPr sz="15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</a:rPr>
              <a:t>Travel Costs Total = $11,800.00</a:t>
            </a:r>
            <a:endParaRPr sz="15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</a:rPr>
              <a:t>Materials Total = $176,261.00</a:t>
            </a:r>
            <a:endParaRPr sz="15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</a:rPr>
              <a:t>Supplies Total = $1,269.91</a:t>
            </a:r>
            <a:endParaRPr sz="15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500">
                <a:solidFill>
                  <a:srgbClr val="434343"/>
                </a:solidFill>
              </a:rPr>
              <a:t>Overall Total = $456,272.23</a:t>
            </a:r>
            <a:endParaRPr b="1" sz="1500">
              <a:solidFill>
                <a:srgbClr val="434343"/>
              </a:solidFill>
            </a:endParaRPr>
          </a:p>
        </p:txBody>
      </p:sp>
      <p:sp>
        <p:nvSpPr>
          <p:cNvPr id="133" name="Google Shape;133;p24"/>
          <p:cNvSpPr txBox="1"/>
          <p:nvPr/>
        </p:nvSpPr>
        <p:spPr>
          <a:xfrm>
            <a:off x="4784150" y="4558475"/>
            <a:ext cx="4124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The budget breakdown in their respective sections (</a:t>
            </a:r>
            <a:r>
              <a:rPr lang="en">
                <a:solidFill>
                  <a:srgbClr val="434343"/>
                </a:solidFill>
              </a:rPr>
              <a:t>Anastasios, 2018</a:t>
            </a:r>
            <a:r>
              <a:rPr lang="en">
                <a:solidFill>
                  <a:srgbClr val="434343"/>
                </a:solidFill>
              </a:rPr>
              <a:t>).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7150" y="207375"/>
            <a:ext cx="4221850" cy="429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 (Indirect Costs)</a:t>
            </a:r>
            <a:endParaRPr/>
          </a:p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574625" y="1142550"/>
            <a:ext cx="8154000" cy="75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The calculation is based upon the fact that there are financial burdens that are likely to come into play during the project without necessarily being a part of the project itself.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41" name="Google Shape;141;p25"/>
          <p:cNvSpPr txBox="1"/>
          <p:nvPr>
            <p:ph idx="2" type="body"/>
          </p:nvPr>
        </p:nvSpPr>
        <p:spPr>
          <a:xfrm>
            <a:off x="2343463" y="4430575"/>
            <a:ext cx="3999900" cy="3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434343"/>
                </a:solidFill>
              </a:rPr>
              <a:t>Overall Total = $200,000</a:t>
            </a:r>
            <a:endParaRPr sz="2000"/>
          </a:p>
        </p:txBody>
      </p:sp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8402" y="2259450"/>
            <a:ext cx="4160504" cy="200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48" name="Google Shape;148;p26"/>
          <p:cNvSpPr txBox="1"/>
          <p:nvPr>
            <p:ph idx="1" type="body"/>
          </p:nvPr>
        </p:nvSpPr>
        <p:spPr>
          <a:xfrm>
            <a:off x="311700" y="1152475"/>
            <a:ext cx="799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What are we asking for?</a:t>
            </a:r>
            <a:endParaRPr sz="2000"/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To receive funding from the state of North Carolina on this project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To receive the test site proposed or a possible alternative with similar topography/qualities</a:t>
            </a:r>
            <a:endParaRPr sz="2000"/>
          </a:p>
        </p:txBody>
      </p:sp>
      <p:sp>
        <p:nvSpPr>
          <p:cNvPr id="149" name="Google Shape;149;p26"/>
          <p:cNvSpPr txBox="1"/>
          <p:nvPr>
            <p:ph idx="2" type="body"/>
          </p:nvPr>
        </p:nvSpPr>
        <p:spPr>
          <a:xfrm>
            <a:off x="1216325" y="3429475"/>
            <a:ext cx="6551700" cy="9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Thank you!</a:t>
            </a:r>
            <a:endParaRPr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55" name="Google Shape;155;p27"/>
          <p:cNvSpPr txBox="1"/>
          <p:nvPr>
            <p:ph idx="1" type="body"/>
          </p:nvPr>
        </p:nvSpPr>
        <p:spPr>
          <a:xfrm>
            <a:off x="311700" y="1152475"/>
            <a:ext cx="8520600" cy="3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A Northwest Pipe Company.  (2018).  </a:t>
            </a:r>
            <a:r>
              <a:rPr i="1" lang="en" sz="1200">
                <a:solidFill>
                  <a:srgbClr val="000000"/>
                </a:solidFill>
              </a:rPr>
              <a:t>Permalok Steel Casing Pipe.  </a:t>
            </a:r>
            <a:r>
              <a:rPr lang="en" sz="1200">
                <a:solidFill>
                  <a:srgbClr val="000000"/>
                </a:solidFill>
              </a:rPr>
              <a:t>Retrieved from</a:t>
            </a:r>
            <a:endParaRPr sz="1200">
              <a:solidFill>
                <a:srgbClr val="000000"/>
              </a:solidFill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uFill>
                  <a:noFill/>
                </a:uFill>
                <a:hlinkClick r:id="rId3"/>
              </a:rPr>
              <a:t>https://www.nwpipe.com/product/permalok-steel-casing-pipe/</a:t>
            </a:r>
            <a:endParaRPr sz="1200"/>
          </a:p>
          <a:p>
            <a:pPr indent="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Anastasios, A. K. (2018, October 11). Construction Project Management Processes: Everything </a:t>
            </a:r>
            <a:endParaRPr sz="1200">
              <a:solidFill>
                <a:schemeClr val="dk1"/>
              </a:solidFill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You Need to Know. Retrieved from </a:t>
            </a:r>
            <a:endParaRPr sz="1200">
              <a:solidFill>
                <a:schemeClr val="dk1"/>
              </a:solidFill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https://geniebelt.com/blog/construction-project-management-processes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Consulting fee rates | Consultant fees. </a:t>
            </a:r>
            <a:r>
              <a:rPr i="1" lang="en" sz="1200">
                <a:solidFill>
                  <a:schemeClr val="dk1"/>
                </a:solidFill>
              </a:rPr>
              <a:t>Consultant Journal.</a:t>
            </a:r>
            <a:r>
              <a:rPr lang="en" sz="1200">
                <a:solidFill>
                  <a:schemeClr val="dk1"/>
                </a:solidFill>
              </a:rPr>
              <a:t> (2017, December 18). Retrieved from </a:t>
            </a:r>
            <a:endParaRPr sz="1200">
              <a:solidFill>
                <a:schemeClr val="dk1"/>
              </a:solidFill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http://consultantjournal.com/blog/setting-consulting-fee-rates</a:t>
            </a:r>
            <a:endParaRPr sz="1200">
              <a:solidFill>
                <a:schemeClr val="dk1"/>
              </a:solidFill>
              <a:uFill>
                <a:noFill/>
              </a:uFill>
              <a:hlinkClick r:id="rId4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</a:rPr>
              <a:t>Global Water.  (2015).  </a:t>
            </a:r>
            <a:r>
              <a:rPr i="1" lang="en" sz="1200">
                <a:solidFill>
                  <a:srgbClr val="000000"/>
                </a:solidFill>
              </a:rPr>
              <a:t>Global Water Flow Probe.  </a:t>
            </a:r>
            <a:r>
              <a:rPr lang="en" sz="1200">
                <a:solidFill>
                  <a:srgbClr val="000000"/>
                </a:solidFill>
              </a:rPr>
              <a:t>Retrieved from</a:t>
            </a:r>
            <a:r>
              <a:rPr lang="en" sz="1200">
                <a:solidFill>
                  <a:srgbClr val="000000"/>
                </a:solidFill>
                <a:uFill>
                  <a:noFill/>
                </a:uFill>
                <a:hlinkClick r:id="rId5"/>
              </a:rPr>
              <a:t> http://www.globalw.com/products/flowprobe.html</a:t>
            </a:r>
            <a:endParaRPr sz="12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</a:rPr>
              <a:t>Helber, S. (2018). </a:t>
            </a:r>
            <a:r>
              <a:rPr i="1" lang="en" sz="1200">
                <a:solidFill>
                  <a:srgbClr val="000000"/>
                </a:solidFill>
              </a:rPr>
              <a:t>Florence Flooding hits North Carolina Hog Farms Hard. </a:t>
            </a:r>
            <a:r>
              <a:rPr lang="en" sz="1200">
                <a:solidFill>
                  <a:srgbClr val="000000"/>
                </a:solidFill>
              </a:rPr>
              <a:t>Retrieved from </a:t>
            </a:r>
            <a:endParaRPr sz="1200">
              <a:solidFill>
                <a:srgbClr val="000000"/>
              </a:solidFill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uFill>
                  <a:noFill/>
                </a:uFill>
                <a:hlinkClick r:id="rId6"/>
              </a:rPr>
              <a:t>https://www.wsj.com/articles/florence-flooding-hits-north-carolina-hog-farms-hard-1537398585</a:t>
            </a:r>
            <a:endParaRPr sz="12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</a:rPr>
              <a:t>Oil and Gas Pipeline Construction: Step-By-Step Visual Guide. </a:t>
            </a:r>
            <a:r>
              <a:rPr i="1" lang="en" sz="1200">
                <a:solidFill>
                  <a:schemeClr val="dk1"/>
                </a:solidFill>
              </a:rPr>
              <a:t>FRACTRACKER. </a:t>
            </a:r>
            <a:r>
              <a:rPr lang="en" sz="1200">
                <a:solidFill>
                  <a:srgbClr val="000000"/>
                </a:solidFill>
              </a:rPr>
              <a:t>(n.d.). </a:t>
            </a:r>
            <a:endParaRPr sz="1200">
              <a:solidFill>
                <a:srgbClr val="000000"/>
              </a:solidFill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</a:rPr>
              <a:t>Retrieved from </a:t>
            </a:r>
            <a:endParaRPr sz="1200">
              <a:solidFill>
                <a:srgbClr val="000000"/>
              </a:solidFill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</a:rPr>
              <a:t>https://www.fractracker.org/resources/oil-and-gas-101/pipeline-construction/</a:t>
            </a:r>
            <a:endParaRPr sz="12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Trench Drain Supply.  (2011).  </a:t>
            </a:r>
            <a:r>
              <a:rPr i="1" lang="en" sz="1200">
                <a:solidFill>
                  <a:schemeClr val="dk1"/>
                </a:solidFill>
              </a:rPr>
              <a:t>24” Wide Trench Drain Steel Grate.</a:t>
            </a:r>
            <a:r>
              <a:rPr lang="en" sz="1200">
                <a:solidFill>
                  <a:schemeClr val="dk1"/>
                </a:solidFill>
              </a:rPr>
              <a:t>  Retrieved from</a:t>
            </a:r>
            <a:endParaRPr sz="1200">
              <a:solidFill>
                <a:schemeClr val="dk1"/>
              </a:solidFill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uFill>
                  <a:noFill/>
                </a:uFill>
                <a:hlinkClick r:id="rId7"/>
              </a:rPr>
              <a:t>https://www.trenchdrainsupply.com/prodimages/submittals/EJ2/NCR11-0775%20Grate.pdf</a:t>
            </a:r>
            <a:endParaRPr sz="12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0000FF"/>
              </a:solidFill>
              <a:uFill>
                <a:noFill/>
              </a:uFill>
              <a:latin typeface="Times New Roman"/>
              <a:ea typeface="Times New Roman"/>
              <a:cs typeface="Times New Roman"/>
              <a:sym typeface="Times New Roman"/>
              <a:hlinkClick r:id="rId8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Qualifications of the Team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ctrTitle"/>
          </p:nvPr>
        </p:nvSpPr>
        <p:spPr>
          <a:xfrm>
            <a:off x="311700" y="-80825"/>
            <a:ext cx="8520600" cy="134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6" name="Google Shape;66;p15"/>
          <p:cNvSpPr txBox="1"/>
          <p:nvPr>
            <p:ph idx="1" type="subTitle"/>
          </p:nvPr>
        </p:nvSpPr>
        <p:spPr>
          <a:xfrm>
            <a:off x="4513725" y="1722863"/>
            <a:ext cx="4709400" cy="26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Flooding of farmland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Loss of livestock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Weak structures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1000"/>
              </a:spcAft>
              <a:buSzPts val="2800"/>
              <a:buChar char="●"/>
            </a:pPr>
            <a:r>
              <a:rPr lang="en"/>
              <a:t>Water contamination occurs affecting health of residents</a:t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00" y="1264600"/>
            <a:ext cx="4328800" cy="375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ctrTitle"/>
          </p:nvPr>
        </p:nvSpPr>
        <p:spPr>
          <a:xfrm>
            <a:off x="311700" y="590575"/>
            <a:ext cx="8520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Drainage System</a:t>
            </a:r>
            <a:endParaRPr/>
          </a:p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243050" y="2051275"/>
            <a:ext cx="8520600" cy="272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needed?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Source of funding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Test site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 Approach </a:t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159300" y="1000075"/>
            <a:ext cx="3666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3.03 by 2.65 mile area in Duplin County North Carolina.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System of drains and pipes traveling from livestock farms to a designated discharge space. 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Topography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For the test the discharge area is the Northeast Cape Fear River</a:t>
            </a:r>
            <a:endParaRPr>
              <a:solidFill>
                <a:srgbClr val="434343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8550" y="1152475"/>
            <a:ext cx="4994999" cy="2929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 Description</a:t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n" sz="1600">
                <a:solidFill>
                  <a:srgbClr val="434343"/>
                </a:solidFill>
              </a:rPr>
              <a:t>Permalok Steel Casing Pipes</a:t>
            </a:r>
            <a:endParaRPr sz="1600">
              <a:solidFill>
                <a:srgbClr val="434343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n" sz="1600">
                <a:solidFill>
                  <a:srgbClr val="434343"/>
                </a:solidFill>
              </a:rPr>
              <a:t>No field butt welding required</a:t>
            </a:r>
            <a:endParaRPr sz="1600">
              <a:solidFill>
                <a:srgbClr val="434343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n" sz="1600">
                <a:solidFill>
                  <a:srgbClr val="434343"/>
                </a:solidFill>
              </a:rPr>
              <a:t>Connected with Male/Female joints</a:t>
            </a:r>
            <a:endParaRPr sz="1600">
              <a:solidFill>
                <a:srgbClr val="434343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n" sz="1600">
                <a:solidFill>
                  <a:srgbClr val="434343"/>
                </a:solidFill>
              </a:rPr>
              <a:t>(A Northwest Piping Company, 2018)</a:t>
            </a:r>
            <a:endParaRPr sz="1600">
              <a:solidFill>
                <a:srgbClr val="434343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600"/>
              <a:buChar char="●"/>
            </a:pPr>
            <a:r>
              <a:rPr lang="en" sz="1600">
                <a:solidFill>
                  <a:srgbClr val="434343"/>
                </a:solidFill>
              </a:rPr>
              <a:t>High efficiency saves time &amp; money</a:t>
            </a:r>
            <a:endParaRPr sz="1600">
              <a:solidFill>
                <a:srgbClr val="434343"/>
              </a:solidFill>
            </a:endParaRPr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9750" y="0"/>
            <a:ext cx="268865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 rotWithShape="1">
          <a:blip r:embed="rId4">
            <a:alphaModFix/>
          </a:blip>
          <a:srcRect b="42726" l="0" r="0" t="0"/>
          <a:stretch/>
        </p:blipFill>
        <p:spPr>
          <a:xfrm>
            <a:off x="3273513" y="1352550"/>
            <a:ext cx="2952425" cy="277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 Description</a:t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 sz="1800">
                <a:solidFill>
                  <a:srgbClr val="434343"/>
                </a:solidFill>
              </a:rPr>
              <a:t>TechDrain Supply Drainage grate</a:t>
            </a:r>
            <a:endParaRPr sz="1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 sz="1800">
                <a:solidFill>
                  <a:srgbClr val="434343"/>
                </a:solidFill>
              </a:rPr>
              <a:t>110 pounds each</a:t>
            </a:r>
            <a:endParaRPr sz="1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 sz="1800">
                <a:solidFill>
                  <a:srgbClr val="434343"/>
                </a:solidFill>
              </a:rPr>
              <a:t>(TechDrain Supply, 2011)</a:t>
            </a:r>
            <a:endParaRPr sz="1800">
              <a:solidFill>
                <a:srgbClr val="434343"/>
              </a:solidFill>
            </a:endParaRPr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100" y="152400"/>
            <a:ext cx="5450383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 Description</a:t>
            </a:r>
            <a:endParaRPr/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296725" y="1237200"/>
            <a:ext cx="29754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" sz="1400">
                <a:solidFill>
                  <a:srgbClr val="434343"/>
                </a:solidFill>
              </a:rPr>
              <a:t>Global Water Probe flow probe</a:t>
            </a:r>
            <a:endParaRPr sz="1400">
              <a:solidFill>
                <a:srgbClr val="434343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" sz="1400">
                <a:solidFill>
                  <a:srgbClr val="434343"/>
                </a:solidFill>
              </a:rPr>
              <a:t>30 memory spaces, each stores a minimum, maximum, average velocity.</a:t>
            </a:r>
            <a:endParaRPr sz="1400">
              <a:solidFill>
                <a:srgbClr val="434343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" sz="1400">
                <a:solidFill>
                  <a:srgbClr val="434343"/>
                </a:solidFill>
              </a:rPr>
              <a:t>Water proof</a:t>
            </a:r>
            <a:endParaRPr sz="1400">
              <a:solidFill>
                <a:srgbClr val="434343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400"/>
              <a:buChar char="●"/>
            </a:pPr>
            <a:r>
              <a:rPr lang="en" sz="1400">
                <a:solidFill>
                  <a:srgbClr val="434343"/>
                </a:solidFill>
              </a:rPr>
              <a:t>(Global Water Probe, 2015)</a:t>
            </a:r>
            <a:endParaRPr sz="1400">
              <a:solidFill>
                <a:srgbClr val="434343"/>
              </a:solidFill>
            </a:endParaRPr>
          </a:p>
        </p:txBody>
      </p:sp>
      <p:sp>
        <p:nvSpPr>
          <p:cNvPr id="102" name="Google Shape;102;p20"/>
          <p:cNvSpPr txBox="1"/>
          <p:nvPr/>
        </p:nvSpPr>
        <p:spPr>
          <a:xfrm>
            <a:off x="325850" y="3565350"/>
            <a:ext cx="2808000" cy="17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ANSYS computational Fluid Dynamics program </a:t>
            </a:r>
            <a:endParaRPr>
              <a:solidFill>
                <a:srgbClr val="43434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">
                <a:solidFill>
                  <a:srgbClr val="434343"/>
                </a:solidFill>
              </a:rPr>
              <a:t>Input data from flow probes</a:t>
            </a:r>
            <a:endParaRPr>
              <a:solidFill>
                <a:srgbClr val="434343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">
                <a:solidFill>
                  <a:srgbClr val="434343"/>
                </a:solidFill>
              </a:rPr>
              <a:t>Useful for simulation</a:t>
            </a:r>
            <a:endParaRPr>
              <a:solidFill>
                <a:srgbClr val="434343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400"/>
              <a:buChar char="●"/>
            </a:pPr>
            <a:r>
              <a:rPr lang="en">
                <a:solidFill>
                  <a:srgbClr val="434343"/>
                </a:solidFill>
              </a:rPr>
              <a:t>(ANSYS, 2018)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9224" y="296775"/>
            <a:ext cx="2455450" cy="245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2001" y="152400"/>
            <a:ext cx="3051998" cy="3096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4424" y="2809925"/>
            <a:ext cx="3108451" cy="205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56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Quality Assurance Plan </a:t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4260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Risks 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arabicPeriod"/>
            </a:pPr>
            <a:r>
              <a:rPr lang="en">
                <a:solidFill>
                  <a:srgbClr val="434343"/>
                </a:solidFill>
              </a:rPr>
              <a:t>System Integrity </a:t>
            </a:r>
            <a:endParaRPr>
              <a:solidFill>
                <a:srgbClr val="434343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alphaLcPeriod"/>
            </a:pPr>
            <a:r>
              <a:rPr lang="en" sz="1800">
                <a:solidFill>
                  <a:srgbClr val="434343"/>
                </a:solidFill>
              </a:rPr>
              <a:t>Overflow</a:t>
            </a:r>
            <a:endParaRPr sz="1800">
              <a:solidFill>
                <a:srgbClr val="434343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alphaLcPeriod"/>
            </a:pPr>
            <a:r>
              <a:rPr lang="en" sz="1800">
                <a:solidFill>
                  <a:srgbClr val="434343"/>
                </a:solidFill>
              </a:rPr>
              <a:t>Weathering </a:t>
            </a:r>
            <a:endParaRPr sz="1800">
              <a:solidFill>
                <a:srgbClr val="434343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alphaLcPeriod"/>
            </a:pPr>
            <a:r>
              <a:rPr lang="en" sz="1800">
                <a:solidFill>
                  <a:srgbClr val="434343"/>
                </a:solidFill>
              </a:rPr>
              <a:t>Damage  </a:t>
            </a:r>
            <a:endParaRPr sz="1800"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434343"/>
                </a:solidFill>
              </a:rPr>
              <a:t>Water contamination</a:t>
            </a: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4572000" y="1152475"/>
            <a:ext cx="4260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Prevention 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arabicPeriod"/>
            </a:pPr>
            <a:r>
              <a:rPr lang="en">
                <a:solidFill>
                  <a:srgbClr val="434343"/>
                </a:solidFill>
              </a:rPr>
              <a:t>Routine pipe inspection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arabicPeriod"/>
            </a:pPr>
            <a:r>
              <a:rPr lang="en">
                <a:solidFill>
                  <a:srgbClr val="434343"/>
                </a:solidFill>
              </a:rPr>
              <a:t>Fluid mechanics 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