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9" r:id="rId2"/>
    <p:sldId id="257" r:id="rId3"/>
    <p:sldId id="258" r:id="rId4"/>
    <p:sldId id="259" r:id="rId5"/>
    <p:sldId id="263" r:id="rId6"/>
    <p:sldId id="266" r:id="rId7"/>
    <p:sldId id="267" r:id="rId8"/>
    <p:sldId id="268" r:id="rId9"/>
    <p:sldId id="270" r:id="rId10"/>
    <p:sldId id="272" r:id="rId11"/>
    <p:sldId id="271" r:id="rId12"/>
    <p:sldId id="265"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AD490-3B26-F7A9-C372-360CB4DCDC8F}" v="3512" dt="2020-11-29T20:12:12.495"/>
    <p1510:client id="{8ACD873A-600B-8148-A4B0-BD86E0DF31C0}" v="2314" dt="2020-11-29T20:03:50.407"/>
    <p1510:client id="{F2471CB6-8DFF-537E-6719-4EDC26442A31}" v="33" dt="2020-11-29T22:15:10.682"/>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08" d="100"/>
          <a:sy n="108" d="100"/>
        </p:scale>
        <p:origin x="6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0A117-029D-42F5-80E9-AB07F131F595}" type="datetimeFigureOut">
              <a:rPr lang="en-US"/>
              <a:t>4/8/21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6C116-06BE-4B40-B6AF-5A19ABC8DC29}" type="slidenum">
              <a:rPr lang="en-US"/>
              <a:t>‹#›</a:t>
            </a:fld>
            <a:endParaRPr lang="en-US"/>
          </a:p>
        </p:txBody>
      </p:sp>
    </p:spTree>
    <p:extLst>
      <p:ext uri="{BB962C8B-B14F-4D97-AF65-F5344CB8AC3E}">
        <p14:creationId xmlns:p14="http://schemas.microsoft.com/office/powerpoint/2010/main" val="54816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C6C116-06BE-4B40-B6AF-5A19ABC8DC29}" type="slidenum">
              <a:rPr lang="en-US" smtClean="0"/>
              <a:t>1</a:t>
            </a:fld>
            <a:endParaRPr lang="en-US"/>
          </a:p>
        </p:txBody>
      </p:sp>
    </p:spTree>
    <p:extLst>
      <p:ext uri="{BB962C8B-B14F-4D97-AF65-F5344CB8AC3E}">
        <p14:creationId xmlns:p14="http://schemas.microsoft.com/office/powerpoint/2010/main" val="371970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Mention how our design is made out of wood which may seem counterintuitive, but is is made out of all recycled wood, and the benefits it will bring will outweigh the concequences of using the small amount of wood that we will use. </a:t>
            </a:r>
          </a:p>
        </p:txBody>
      </p:sp>
      <p:sp>
        <p:nvSpPr>
          <p:cNvPr id="4" name="Slide Number Placeholder 3"/>
          <p:cNvSpPr>
            <a:spLocks noGrp="1"/>
          </p:cNvSpPr>
          <p:nvPr>
            <p:ph type="sldNum" sz="quarter" idx="5"/>
          </p:nvPr>
        </p:nvSpPr>
        <p:spPr/>
        <p:txBody>
          <a:bodyPr/>
          <a:lstStyle/>
          <a:p>
            <a:fld id="{62C6C116-06BE-4B40-B6AF-5A19ABC8DC29}" type="slidenum">
              <a:rPr lang="en-US"/>
              <a:t>7</a:t>
            </a:fld>
            <a:endParaRPr lang="en-US"/>
          </a:p>
        </p:txBody>
      </p:sp>
    </p:spTree>
    <p:extLst>
      <p:ext uri="{BB962C8B-B14F-4D97-AF65-F5344CB8AC3E}">
        <p14:creationId xmlns:p14="http://schemas.microsoft.com/office/powerpoint/2010/main" val="59377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Specify that this budget is only for the first year of operation. </a:t>
            </a:r>
          </a:p>
          <a:p>
            <a:r>
              <a:rPr lang="en-US">
                <a:cs typeface="Calibri"/>
              </a:rPr>
              <a:t>This budget incudes: </a:t>
            </a:r>
            <a:endParaRPr lang="en-US"/>
          </a:p>
          <a:p>
            <a:r>
              <a:rPr lang="en-US">
                <a:cs typeface="Calibri"/>
              </a:rPr>
              <a:t>* Salaries of full and part time employees</a:t>
            </a:r>
          </a:p>
          <a:p>
            <a:r>
              <a:rPr lang="en-US">
                <a:cs typeface="Calibri"/>
              </a:rPr>
              <a:t>* Cost of all materials and manufacturing necessary</a:t>
            </a:r>
          </a:p>
          <a:p>
            <a:r>
              <a:rPr lang="en-US">
                <a:cs typeface="Calibri"/>
              </a:rPr>
              <a:t>* Travel costs of all team members+ meals and lodging </a:t>
            </a:r>
          </a:p>
          <a:p>
            <a:r>
              <a:rPr lang="en-US">
                <a:cs typeface="Calibri"/>
              </a:rPr>
              <a:t>* conferences and workshop training</a:t>
            </a:r>
          </a:p>
          <a:p>
            <a:r>
              <a:rPr lang="en-US">
                <a:cs typeface="Calibri"/>
              </a:rPr>
              <a:t>* Studies to support the project</a:t>
            </a:r>
          </a:p>
          <a:p>
            <a:r>
              <a:rPr lang="en-US">
                <a:cs typeface="Calibri"/>
              </a:rPr>
              <a:t>* Legal advice through consultants </a:t>
            </a:r>
          </a:p>
          <a:p>
            <a:r>
              <a:rPr lang="en-US">
                <a:cs typeface="Calibri"/>
              </a:rPr>
              <a:t>* All equiptment</a:t>
            </a:r>
          </a:p>
          <a:p>
            <a:r>
              <a:rPr lang="en-US">
                <a:cs typeface="Calibri"/>
              </a:rPr>
              <a:t>* All insurance, contracts and regulation. </a:t>
            </a:r>
            <a:endParaRPr lang="en-US"/>
          </a:p>
          <a:p>
            <a:r>
              <a:rPr lang="en-US">
                <a:cs typeface="Calibri"/>
              </a:rPr>
              <a:t>* Contingency funds</a:t>
            </a:r>
          </a:p>
          <a:p>
            <a:endParaRPr lang="en-US">
              <a:cs typeface="Calibri"/>
            </a:endParaRPr>
          </a:p>
        </p:txBody>
      </p:sp>
      <p:sp>
        <p:nvSpPr>
          <p:cNvPr id="4" name="Slide Number Placeholder 3"/>
          <p:cNvSpPr>
            <a:spLocks noGrp="1"/>
          </p:cNvSpPr>
          <p:nvPr>
            <p:ph type="sldNum" sz="quarter" idx="5"/>
          </p:nvPr>
        </p:nvSpPr>
        <p:spPr/>
        <p:txBody>
          <a:bodyPr/>
          <a:lstStyle/>
          <a:p>
            <a:fld id="{62C6C116-06BE-4B40-B6AF-5A19ABC8DC29}" type="slidenum">
              <a:rPr lang="en-US"/>
              <a:t>8</a:t>
            </a:fld>
            <a:endParaRPr lang="en-US"/>
          </a:p>
        </p:txBody>
      </p:sp>
    </p:spTree>
    <p:extLst>
      <p:ext uri="{BB962C8B-B14F-4D97-AF65-F5344CB8AC3E}">
        <p14:creationId xmlns:p14="http://schemas.microsoft.com/office/powerpoint/2010/main" val="141078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Enclosures are made out of wood so they can easily rot or break and may need maintenance </a:t>
            </a:r>
          </a:p>
        </p:txBody>
      </p:sp>
      <p:sp>
        <p:nvSpPr>
          <p:cNvPr id="4" name="Slide Number Placeholder 3"/>
          <p:cNvSpPr>
            <a:spLocks noGrp="1"/>
          </p:cNvSpPr>
          <p:nvPr>
            <p:ph type="sldNum" sz="quarter" idx="5"/>
          </p:nvPr>
        </p:nvSpPr>
        <p:spPr/>
        <p:txBody>
          <a:bodyPr/>
          <a:lstStyle/>
          <a:p>
            <a:fld id="{62C6C116-06BE-4B40-B6AF-5A19ABC8DC29}" type="slidenum">
              <a:rPr lang="en-US"/>
              <a:t>10</a:t>
            </a:fld>
            <a:endParaRPr lang="en-US"/>
          </a:p>
        </p:txBody>
      </p:sp>
    </p:spTree>
    <p:extLst>
      <p:ext uri="{BB962C8B-B14F-4D97-AF65-F5344CB8AC3E}">
        <p14:creationId xmlns:p14="http://schemas.microsoft.com/office/powerpoint/2010/main" val="3513696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After the second bullet, quickly explain why our portable design is better than the traditional zoo.</a:t>
            </a:r>
            <a:endParaRPr lang="en-US"/>
          </a:p>
          <a:p>
            <a:r>
              <a:rPr lang="en-US">
                <a:cs typeface="Calibri"/>
              </a:rPr>
              <a:t>- say they comply by regulations and can easily be folded and transported. </a:t>
            </a:r>
          </a:p>
          <a:p>
            <a:r>
              <a:rPr lang="en-US">
                <a:cs typeface="Calibri"/>
              </a:rPr>
              <a:t>- say that our operation aims to help those that cant fend for themselves. </a:t>
            </a:r>
          </a:p>
          <a:p>
            <a:r>
              <a:rPr lang="en-US">
                <a:cs typeface="Calibri"/>
              </a:rPr>
              <a:t>  </a:t>
            </a:r>
          </a:p>
        </p:txBody>
      </p:sp>
      <p:sp>
        <p:nvSpPr>
          <p:cNvPr id="4" name="Slide Number Placeholder 3"/>
          <p:cNvSpPr>
            <a:spLocks noGrp="1"/>
          </p:cNvSpPr>
          <p:nvPr>
            <p:ph type="sldNum" sz="quarter" idx="5"/>
          </p:nvPr>
        </p:nvSpPr>
        <p:spPr/>
        <p:txBody>
          <a:bodyPr/>
          <a:lstStyle/>
          <a:p>
            <a:fld id="{62C6C116-06BE-4B40-B6AF-5A19ABC8DC29}" type="slidenum">
              <a:rPr lang="en-US"/>
              <a:t>12</a:t>
            </a:fld>
            <a:endParaRPr lang="en-US"/>
          </a:p>
        </p:txBody>
      </p:sp>
    </p:spTree>
    <p:extLst>
      <p:ext uri="{BB962C8B-B14F-4D97-AF65-F5344CB8AC3E}">
        <p14:creationId xmlns:p14="http://schemas.microsoft.com/office/powerpoint/2010/main" val="192391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CBED-C2A1-5D45-99D3-1D5E6F3588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2518C6-EFBE-D74D-9D51-B681C6023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03E29F-3E2C-624F-9640-D17A6C03EAFB}"/>
              </a:ext>
            </a:extLst>
          </p:cNvPr>
          <p:cNvSpPr>
            <a:spLocks noGrp="1"/>
          </p:cNvSpPr>
          <p:nvPr>
            <p:ph type="dt" sz="half" idx="10"/>
          </p:nvPr>
        </p:nvSpPr>
        <p:spPr/>
        <p:txBody>
          <a:bodyPr/>
          <a:lstStyle/>
          <a:p>
            <a:fld id="{7D2D6A5F-D916-394F-A9F3-2371CA19874E}" type="datetimeFigureOut">
              <a:rPr lang="en-US" smtClean="0"/>
              <a:t>4/8/21</a:t>
            </a:fld>
            <a:endParaRPr lang="en-US"/>
          </a:p>
        </p:txBody>
      </p:sp>
      <p:sp>
        <p:nvSpPr>
          <p:cNvPr id="5" name="Footer Placeholder 4">
            <a:extLst>
              <a:ext uri="{FF2B5EF4-FFF2-40B4-BE49-F238E27FC236}">
                <a16:creationId xmlns:a16="http://schemas.microsoft.com/office/drawing/2014/main" id="{5A1EE526-FC24-BB4D-AE4D-B2CD43333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53958-213F-4344-A2C6-8A32820BE44D}"/>
              </a:ext>
            </a:extLst>
          </p:cNvPr>
          <p:cNvSpPr>
            <a:spLocks noGrp="1"/>
          </p:cNvSpPr>
          <p:nvPr>
            <p:ph type="sldNum" sz="quarter" idx="12"/>
          </p:nvPr>
        </p:nvSpPr>
        <p:spPr/>
        <p:txBody>
          <a:bodyPr/>
          <a:lstStyle/>
          <a:p>
            <a:fld id="{40566E1D-6393-CF47-A15E-55241864F4F4}" type="slidenum">
              <a:rPr lang="en-US" smtClean="0"/>
              <a:t>‹#›</a:t>
            </a:fld>
            <a:endParaRPr lang="en-US"/>
          </a:p>
        </p:txBody>
      </p:sp>
    </p:spTree>
    <p:extLst>
      <p:ext uri="{BB962C8B-B14F-4D97-AF65-F5344CB8AC3E}">
        <p14:creationId xmlns:p14="http://schemas.microsoft.com/office/powerpoint/2010/main" val="236810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543A4-3291-4649-9CA1-4E79A2EE3F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A905C6-6EE3-3B47-B9BF-AB7A50F86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C62D6-F548-0142-A68D-B34EC2042B93}"/>
              </a:ext>
            </a:extLst>
          </p:cNvPr>
          <p:cNvSpPr>
            <a:spLocks noGrp="1"/>
          </p:cNvSpPr>
          <p:nvPr>
            <p:ph type="dt" sz="half" idx="10"/>
          </p:nvPr>
        </p:nvSpPr>
        <p:spPr/>
        <p:txBody>
          <a:bodyPr/>
          <a:lstStyle/>
          <a:p>
            <a:fld id="{7D2D6A5F-D916-394F-A9F3-2371CA19874E}" type="datetimeFigureOut">
              <a:rPr lang="en-US" smtClean="0"/>
              <a:t>4/8/21</a:t>
            </a:fld>
            <a:endParaRPr lang="en-US"/>
          </a:p>
        </p:txBody>
      </p:sp>
      <p:sp>
        <p:nvSpPr>
          <p:cNvPr id="5" name="Footer Placeholder 4">
            <a:extLst>
              <a:ext uri="{FF2B5EF4-FFF2-40B4-BE49-F238E27FC236}">
                <a16:creationId xmlns:a16="http://schemas.microsoft.com/office/drawing/2014/main" id="{11E54110-7DE9-2948-97D1-0B3480537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3D3C7-090C-5F47-9647-6B83370EBBFD}"/>
              </a:ext>
            </a:extLst>
          </p:cNvPr>
          <p:cNvSpPr>
            <a:spLocks noGrp="1"/>
          </p:cNvSpPr>
          <p:nvPr>
            <p:ph type="sldNum" sz="quarter" idx="12"/>
          </p:nvPr>
        </p:nvSpPr>
        <p:spPr/>
        <p:txBody>
          <a:bodyPr/>
          <a:lstStyle/>
          <a:p>
            <a:fld id="{40566E1D-6393-CF47-A15E-55241864F4F4}" type="slidenum">
              <a:rPr lang="en-US" smtClean="0"/>
              <a:t>‹#›</a:t>
            </a:fld>
            <a:endParaRPr lang="en-US"/>
          </a:p>
        </p:txBody>
      </p:sp>
    </p:spTree>
    <p:extLst>
      <p:ext uri="{BB962C8B-B14F-4D97-AF65-F5344CB8AC3E}">
        <p14:creationId xmlns:p14="http://schemas.microsoft.com/office/powerpoint/2010/main" val="25261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65CC95-A10D-9642-AEA3-2885299694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F578E-F34B-AD48-9DD0-DA732073B3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FDAEB-116E-C841-BCFB-79255C0C5AC9}"/>
              </a:ext>
            </a:extLst>
          </p:cNvPr>
          <p:cNvSpPr>
            <a:spLocks noGrp="1"/>
          </p:cNvSpPr>
          <p:nvPr>
            <p:ph type="dt" sz="half" idx="10"/>
          </p:nvPr>
        </p:nvSpPr>
        <p:spPr/>
        <p:txBody>
          <a:bodyPr/>
          <a:lstStyle/>
          <a:p>
            <a:fld id="{7D2D6A5F-D916-394F-A9F3-2371CA19874E}" type="datetimeFigureOut">
              <a:rPr lang="en-US" smtClean="0"/>
              <a:t>4/8/21</a:t>
            </a:fld>
            <a:endParaRPr lang="en-US"/>
          </a:p>
        </p:txBody>
      </p:sp>
      <p:sp>
        <p:nvSpPr>
          <p:cNvPr id="5" name="Footer Placeholder 4">
            <a:extLst>
              <a:ext uri="{FF2B5EF4-FFF2-40B4-BE49-F238E27FC236}">
                <a16:creationId xmlns:a16="http://schemas.microsoft.com/office/drawing/2014/main" id="{2C669F9E-D887-C744-B5E5-D15ED2643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F8D0C-815B-D147-A99A-C0239D398BA2}"/>
              </a:ext>
            </a:extLst>
          </p:cNvPr>
          <p:cNvSpPr>
            <a:spLocks noGrp="1"/>
          </p:cNvSpPr>
          <p:nvPr>
            <p:ph type="sldNum" sz="quarter" idx="12"/>
          </p:nvPr>
        </p:nvSpPr>
        <p:spPr/>
        <p:txBody>
          <a:bodyPr/>
          <a:lstStyle/>
          <a:p>
            <a:fld id="{40566E1D-6393-CF47-A15E-55241864F4F4}" type="slidenum">
              <a:rPr lang="en-US" smtClean="0"/>
              <a:t>‹#›</a:t>
            </a:fld>
            <a:endParaRPr lang="en-US"/>
          </a:p>
        </p:txBody>
      </p:sp>
    </p:spTree>
    <p:extLst>
      <p:ext uri="{BB962C8B-B14F-4D97-AF65-F5344CB8AC3E}">
        <p14:creationId xmlns:p14="http://schemas.microsoft.com/office/powerpoint/2010/main" val="379516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1E0C-6824-4A43-B34B-942E725243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30711D-E5DA-0F48-B812-616CA1C292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06BC6-2493-3442-8C49-691AED0EBA5C}"/>
              </a:ext>
            </a:extLst>
          </p:cNvPr>
          <p:cNvSpPr>
            <a:spLocks noGrp="1"/>
          </p:cNvSpPr>
          <p:nvPr>
            <p:ph type="dt" sz="half" idx="10"/>
          </p:nvPr>
        </p:nvSpPr>
        <p:spPr/>
        <p:txBody>
          <a:bodyPr/>
          <a:lstStyle/>
          <a:p>
            <a:fld id="{7D2D6A5F-D916-394F-A9F3-2371CA19874E}" type="datetimeFigureOut">
              <a:rPr lang="en-US" smtClean="0"/>
              <a:t>4/8/21</a:t>
            </a:fld>
            <a:endParaRPr lang="en-US"/>
          </a:p>
        </p:txBody>
      </p:sp>
      <p:sp>
        <p:nvSpPr>
          <p:cNvPr id="5" name="Footer Placeholder 4">
            <a:extLst>
              <a:ext uri="{FF2B5EF4-FFF2-40B4-BE49-F238E27FC236}">
                <a16:creationId xmlns:a16="http://schemas.microsoft.com/office/drawing/2014/main" id="{6EDBF5BE-A3B4-E34B-824B-FA71700D6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9137D-EE49-894E-86E1-7C93C610F854}"/>
              </a:ext>
            </a:extLst>
          </p:cNvPr>
          <p:cNvSpPr>
            <a:spLocks noGrp="1"/>
          </p:cNvSpPr>
          <p:nvPr>
            <p:ph type="sldNum" sz="quarter" idx="12"/>
          </p:nvPr>
        </p:nvSpPr>
        <p:spPr/>
        <p:txBody>
          <a:bodyPr/>
          <a:lstStyle/>
          <a:p>
            <a:fld id="{40566E1D-6393-CF47-A15E-55241864F4F4}" type="slidenum">
              <a:rPr lang="en-US" smtClean="0"/>
              <a:t>‹#›</a:t>
            </a:fld>
            <a:endParaRPr lang="en-US"/>
          </a:p>
        </p:txBody>
      </p:sp>
    </p:spTree>
    <p:extLst>
      <p:ext uri="{BB962C8B-B14F-4D97-AF65-F5344CB8AC3E}">
        <p14:creationId xmlns:p14="http://schemas.microsoft.com/office/powerpoint/2010/main" val="342223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5C7B-6B14-0244-94CC-D870A29AC9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BFCC33-4217-1E40-BCF2-E4707170F9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122D81-A9DF-CF41-9FB0-3F1F82DA2F30}"/>
              </a:ext>
            </a:extLst>
          </p:cNvPr>
          <p:cNvSpPr>
            <a:spLocks noGrp="1"/>
          </p:cNvSpPr>
          <p:nvPr>
            <p:ph type="dt" sz="half" idx="10"/>
          </p:nvPr>
        </p:nvSpPr>
        <p:spPr/>
        <p:txBody>
          <a:bodyPr/>
          <a:lstStyle/>
          <a:p>
            <a:fld id="{7D2D6A5F-D916-394F-A9F3-2371CA19874E}" type="datetimeFigureOut">
              <a:rPr lang="en-US" smtClean="0"/>
              <a:t>4/8/21</a:t>
            </a:fld>
            <a:endParaRPr lang="en-US"/>
          </a:p>
        </p:txBody>
      </p:sp>
      <p:sp>
        <p:nvSpPr>
          <p:cNvPr id="5" name="Footer Placeholder 4">
            <a:extLst>
              <a:ext uri="{FF2B5EF4-FFF2-40B4-BE49-F238E27FC236}">
                <a16:creationId xmlns:a16="http://schemas.microsoft.com/office/drawing/2014/main" id="{1D1A4CE9-E956-7740-ACFD-D08EE0343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1BEF1-3602-5144-BFD8-5D3995436F2A}"/>
              </a:ext>
            </a:extLst>
          </p:cNvPr>
          <p:cNvSpPr>
            <a:spLocks noGrp="1"/>
          </p:cNvSpPr>
          <p:nvPr>
            <p:ph type="sldNum" sz="quarter" idx="12"/>
          </p:nvPr>
        </p:nvSpPr>
        <p:spPr/>
        <p:txBody>
          <a:bodyPr/>
          <a:lstStyle/>
          <a:p>
            <a:fld id="{40566E1D-6393-CF47-A15E-55241864F4F4}" type="slidenum">
              <a:rPr lang="en-US" smtClean="0"/>
              <a:t>‹#›</a:t>
            </a:fld>
            <a:endParaRPr lang="en-US"/>
          </a:p>
        </p:txBody>
      </p:sp>
    </p:spTree>
    <p:extLst>
      <p:ext uri="{BB962C8B-B14F-4D97-AF65-F5344CB8AC3E}">
        <p14:creationId xmlns:p14="http://schemas.microsoft.com/office/powerpoint/2010/main" val="320955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BAB3-1975-364E-AA75-DAD137198C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7A763A-1ED9-0845-87AE-C3E6CFE1C5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F2DCF1-7443-F746-9F28-18541D8765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FF96B2-C3DB-F448-A6D1-3CCA8BA0D8E8}"/>
              </a:ext>
            </a:extLst>
          </p:cNvPr>
          <p:cNvSpPr>
            <a:spLocks noGrp="1"/>
          </p:cNvSpPr>
          <p:nvPr>
            <p:ph type="dt" sz="half" idx="10"/>
          </p:nvPr>
        </p:nvSpPr>
        <p:spPr/>
        <p:txBody>
          <a:bodyPr/>
          <a:lstStyle/>
          <a:p>
            <a:fld id="{7D2D6A5F-D916-394F-A9F3-2371CA19874E}" type="datetimeFigureOut">
              <a:rPr lang="en-US" smtClean="0"/>
              <a:t>4/8/21</a:t>
            </a:fld>
            <a:endParaRPr lang="en-US"/>
          </a:p>
        </p:txBody>
      </p:sp>
      <p:sp>
        <p:nvSpPr>
          <p:cNvPr id="6" name="Footer Placeholder 5">
            <a:extLst>
              <a:ext uri="{FF2B5EF4-FFF2-40B4-BE49-F238E27FC236}">
                <a16:creationId xmlns:a16="http://schemas.microsoft.com/office/drawing/2014/main" id="{F44F2BBE-DCD3-3043-AA2B-B12D8D56E4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119C8-0C7B-F745-8835-F44BDF725473}"/>
              </a:ext>
            </a:extLst>
          </p:cNvPr>
          <p:cNvSpPr>
            <a:spLocks noGrp="1"/>
          </p:cNvSpPr>
          <p:nvPr>
            <p:ph type="sldNum" sz="quarter" idx="12"/>
          </p:nvPr>
        </p:nvSpPr>
        <p:spPr/>
        <p:txBody>
          <a:bodyPr/>
          <a:lstStyle/>
          <a:p>
            <a:fld id="{40566E1D-6393-CF47-A15E-55241864F4F4}" type="slidenum">
              <a:rPr lang="en-US" smtClean="0"/>
              <a:t>‹#›</a:t>
            </a:fld>
            <a:endParaRPr lang="en-US"/>
          </a:p>
        </p:txBody>
      </p:sp>
    </p:spTree>
    <p:extLst>
      <p:ext uri="{BB962C8B-B14F-4D97-AF65-F5344CB8AC3E}">
        <p14:creationId xmlns:p14="http://schemas.microsoft.com/office/powerpoint/2010/main" val="90057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B132-D4C4-B142-AA84-B0559EA772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DFEDCE-D8C6-E148-A18D-086BFBBE72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41EB63-A017-554D-A5FE-59A57B4678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2C7D99-7BED-894A-8361-28BA9B8ECD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34C41-DA53-FE4A-9DB7-87BFDC9B80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581C86-C9DD-8840-9808-98C13C8CBA93}"/>
              </a:ext>
            </a:extLst>
          </p:cNvPr>
          <p:cNvSpPr>
            <a:spLocks noGrp="1"/>
          </p:cNvSpPr>
          <p:nvPr>
            <p:ph type="dt" sz="half" idx="10"/>
          </p:nvPr>
        </p:nvSpPr>
        <p:spPr/>
        <p:txBody>
          <a:bodyPr/>
          <a:lstStyle/>
          <a:p>
            <a:fld id="{7D2D6A5F-D916-394F-A9F3-2371CA19874E}" type="datetimeFigureOut">
              <a:rPr lang="en-US" smtClean="0"/>
              <a:t>4/8/21</a:t>
            </a:fld>
            <a:endParaRPr lang="en-US"/>
          </a:p>
        </p:txBody>
      </p:sp>
      <p:sp>
        <p:nvSpPr>
          <p:cNvPr id="8" name="Footer Placeholder 7">
            <a:extLst>
              <a:ext uri="{FF2B5EF4-FFF2-40B4-BE49-F238E27FC236}">
                <a16:creationId xmlns:a16="http://schemas.microsoft.com/office/drawing/2014/main" id="{7A4D5638-DFB3-C744-A8CD-736B0E8835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C74B8D-28F1-0346-8DEF-16EAF370E764}"/>
              </a:ext>
            </a:extLst>
          </p:cNvPr>
          <p:cNvSpPr>
            <a:spLocks noGrp="1"/>
          </p:cNvSpPr>
          <p:nvPr>
            <p:ph type="sldNum" sz="quarter" idx="12"/>
          </p:nvPr>
        </p:nvSpPr>
        <p:spPr/>
        <p:txBody>
          <a:bodyPr/>
          <a:lstStyle/>
          <a:p>
            <a:fld id="{40566E1D-6393-CF47-A15E-55241864F4F4}" type="slidenum">
              <a:rPr lang="en-US" smtClean="0"/>
              <a:t>‹#›</a:t>
            </a:fld>
            <a:endParaRPr lang="en-US"/>
          </a:p>
        </p:txBody>
      </p:sp>
    </p:spTree>
    <p:extLst>
      <p:ext uri="{BB962C8B-B14F-4D97-AF65-F5344CB8AC3E}">
        <p14:creationId xmlns:p14="http://schemas.microsoft.com/office/powerpoint/2010/main" val="348077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53C0-CD42-874A-9751-6E6176219A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B657A4-7BAB-A84D-B334-37E5047CEC80}"/>
              </a:ext>
            </a:extLst>
          </p:cNvPr>
          <p:cNvSpPr>
            <a:spLocks noGrp="1"/>
          </p:cNvSpPr>
          <p:nvPr>
            <p:ph type="dt" sz="half" idx="10"/>
          </p:nvPr>
        </p:nvSpPr>
        <p:spPr/>
        <p:txBody>
          <a:bodyPr/>
          <a:lstStyle/>
          <a:p>
            <a:fld id="{7D2D6A5F-D916-394F-A9F3-2371CA19874E}" type="datetimeFigureOut">
              <a:rPr lang="en-US" smtClean="0"/>
              <a:t>4/8/21</a:t>
            </a:fld>
            <a:endParaRPr lang="en-US"/>
          </a:p>
        </p:txBody>
      </p:sp>
      <p:sp>
        <p:nvSpPr>
          <p:cNvPr id="4" name="Footer Placeholder 3">
            <a:extLst>
              <a:ext uri="{FF2B5EF4-FFF2-40B4-BE49-F238E27FC236}">
                <a16:creationId xmlns:a16="http://schemas.microsoft.com/office/drawing/2014/main" id="{0780D4B0-2118-5546-9BB4-E96D3089A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C622FD-D7A0-FA4E-8F34-CCBFDD39DE6C}"/>
              </a:ext>
            </a:extLst>
          </p:cNvPr>
          <p:cNvSpPr>
            <a:spLocks noGrp="1"/>
          </p:cNvSpPr>
          <p:nvPr>
            <p:ph type="sldNum" sz="quarter" idx="12"/>
          </p:nvPr>
        </p:nvSpPr>
        <p:spPr/>
        <p:txBody>
          <a:bodyPr/>
          <a:lstStyle/>
          <a:p>
            <a:fld id="{40566E1D-6393-CF47-A15E-55241864F4F4}" type="slidenum">
              <a:rPr lang="en-US" smtClean="0"/>
              <a:t>‹#›</a:t>
            </a:fld>
            <a:endParaRPr lang="en-US"/>
          </a:p>
        </p:txBody>
      </p:sp>
    </p:spTree>
    <p:extLst>
      <p:ext uri="{BB962C8B-B14F-4D97-AF65-F5344CB8AC3E}">
        <p14:creationId xmlns:p14="http://schemas.microsoft.com/office/powerpoint/2010/main" val="163567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4C0CE-FA4B-CB4E-A058-063A25AE122B}"/>
              </a:ext>
            </a:extLst>
          </p:cNvPr>
          <p:cNvSpPr>
            <a:spLocks noGrp="1"/>
          </p:cNvSpPr>
          <p:nvPr>
            <p:ph type="dt" sz="half" idx="10"/>
          </p:nvPr>
        </p:nvSpPr>
        <p:spPr/>
        <p:txBody>
          <a:bodyPr/>
          <a:lstStyle/>
          <a:p>
            <a:fld id="{7D2D6A5F-D916-394F-A9F3-2371CA19874E}" type="datetimeFigureOut">
              <a:rPr lang="en-US" smtClean="0"/>
              <a:t>4/8/21</a:t>
            </a:fld>
            <a:endParaRPr lang="en-US"/>
          </a:p>
        </p:txBody>
      </p:sp>
      <p:sp>
        <p:nvSpPr>
          <p:cNvPr id="3" name="Footer Placeholder 2">
            <a:extLst>
              <a:ext uri="{FF2B5EF4-FFF2-40B4-BE49-F238E27FC236}">
                <a16:creationId xmlns:a16="http://schemas.microsoft.com/office/drawing/2014/main" id="{4BCDD7B6-DB04-4F49-A0F8-57584C5AEC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ECEBD0-4EF5-384D-8C93-A10C7AE80918}"/>
              </a:ext>
            </a:extLst>
          </p:cNvPr>
          <p:cNvSpPr>
            <a:spLocks noGrp="1"/>
          </p:cNvSpPr>
          <p:nvPr>
            <p:ph type="sldNum" sz="quarter" idx="12"/>
          </p:nvPr>
        </p:nvSpPr>
        <p:spPr/>
        <p:txBody>
          <a:bodyPr/>
          <a:lstStyle/>
          <a:p>
            <a:fld id="{40566E1D-6393-CF47-A15E-55241864F4F4}" type="slidenum">
              <a:rPr lang="en-US" smtClean="0"/>
              <a:t>‹#›</a:t>
            </a:fld>
            <a:endParaRPr lang="en-US"/>
          </a:p>
        </p:txBody>
      </p:sp>
    </p:spTree>
    <p:extLst>
      <p:ext uri="{BB962C8B-B14F-4D97-AF65-F5344CB8AC3E}">
        <p14:creationId xmlns:p14="http://schemas.microsoft.com/office/powerpoint/2010/main" val="333596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EACD-3AA3-734C-B2F3-F8636B148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68EA67-B0C1-7F45-86A4-BCBCAB2B14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B668A4-F3DE-5445-A903-8F1DB8F0B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23DE8-BFD8-FA48-8585-E0DF42678E09}"/>
              </a:ext>
            </a:extLst>
          </p:cNvPr>
          <p:cNvSpPr>
            <a:spLocks noGrp="1"/>
          </p:cNvSpPr>
          <p:nvPr>
            <p:ph type="dt" sz="half" idx="10"/>
          </p:nvPr>
        </p:nvSpPr>
        <p:spPr/>
        <p:txBody>
          <a:bodyPr/>
          <a:lstStyle/>
          <a:p>
            <a:fld id="{7D2D6A5F-D916-394F-A9F3-2371CA19874E}" type="datetimeFigureOut">
              <a:rPr lang="en-US" smtClean="0"/>
              <a:t>4/8/21</a:t>
            </a:fld>
            <a:endParaRPr lang="en-US"/>
          </a:p>
        </p:txBody>
      </p:sp>
      <p:sp>
        <p:nvSpPr>
          <p:cNvPr id="6" name="Footer Placeholder 5">
            <a:extLst>
              <a:ext uri="{FF2B5EF4-FFF2-40B4-BE49-F238E27FC236}">
                <a16:creationId xmlns:a16="http://schemas.microsoft.com/office/drawing/2014/main" id="{82ACC4EA-0BD2-7B40-ABB1-E16FC310A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837EE-5A6E-624F-A413-350DC6A125C0}"/>
              </a:ext>
            </a:extLst>
          </p:cNvPr>
          <p:cNvSpPr>
            <a:spLocks noGrp="1"/>
          </p:cNvSpPr>
          <p:nvPr>
            <p:ph type="sldNum" sz="quarter" idx="12"/>
          </p:nvPr>
        </p:nvSpPr>
        <p:spPr/>
        <p:txBody>
          <a:bodyPr/>
          <a:lstStyle/>
          <a:p>
            <a:fld id="{40566E1D-6393-CF47-A15E-55241864F4F4}" type="slidenum">
              <a:rPr lang="en-US" smtClean="0"/>
              <a:t>‹#›</a:t>
            </a:fld>
            <a:endParaRPr lang="en-US"/>
          </a:p>
        </p:txBody>
      </p:sp>
    </p:spTree>
    <p:extLst>
      <p:ext uri="{BB962C8B-B14F-4D97-AF65-F5344CB8AC3E}">
        <p14:creationId xmlns:p14="http://schemas.microsoft.com/office/powerpoint/2010/main" val="423245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68CA-0B7B-0D49-836A-9EB742747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4C02C5-BE75-1843-A0E5-816FFE0354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F88186-5EDF-294B-8F4E-5CD058070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72B2C-B795-284F-AB7D-0619A85BC0F8}"/>
              </a:ext>
            </a:extLst>
          </p:cNvPr>
          <p:cNvSpPr>
            <a:spLocks noGrp="1"/>
          </p:cNvSpPr>
          <p:nvPr>
            <p:ph type="dt" sz="half" idx="10"/>
          </p:nvPr>
        </p:nvSpPr>
        <p:spPr/>
        <p:txBody>
          <a:bodyPr/>
          <a:lstStyle/>
          <a:p>
            <a:fld id="{7D2D6A5F-D916-394F-A9F3-2371CA19874E}" type="datetimeFigureOut">
              <a:rPr lang="en-US" smtClean="0"/>
              <a:t>4/8/21</a:t>
            </a:fld>
            <a:endParaRPr lang="en-US"/>
          </a:p>
        </p:txBody>
      </p:sp>
      <p:sp>
        <p:nvSpPr>
          <p:cNvPr id="6" name="Footer Placeholder 5">
            <a:extLst>
              <a:ext uri="{FF2B5EF4-FFF2-40B4-BE49-F238E27FC236}">
                <a16:creationId xmlns:a16="http://schemas.microsoft.com/office/drawing/2014/main" id="{467737EB-6BFB-1B4C-8DF4-2101A8FC3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69205E-0D9D-3F45-9B59-B2FD1F1CC9DF}"/>
              </a:ext>
            </a:extLst>
          </p:cNvPr>
          <p:cNvSpPr>
            <a:spLocks noGrp="1"/>
          </p:cNvSpPr>
          <p:nvPr>
            <p:ph type="sldNum" sz="quarter" idx="12"/>
          </p:nvPr>
        </p:nvSpPr>
        <p:spPr/>
        <p:txBody>
          <a:bodyPr/>
          <a:lstStyle/>
          <a:p>
            <a:fld id="{40566E1D-6393-CF47-A15E-55241864F4F4}" type="slidenum">
              <a:rPr lang="en-US" smtClean="0"/>
              <a:t>‹#›</a:t>
            </a:fld>
            <a:endParaRPr lang="en-US"/>
          </a:p>
        </p:txBody>
      </p:sp>
    </p:spTree>
    <p:extLst>
      <p:ext uri="{BB962C8B-B14F-4D97-AF65-F5344CB8AC3E}">
        <p14:creationId xmlns:p14="http://schemas.microsoft.com/office/powerpoint/2010/main" val="1761525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B9C31-1CCC-EB40-8C48-D803B7517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37280-5482-4F48-88C9-DAC14B93BD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C8C49-4847-E54D-A0A1-82D4A5079D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D6A5F-D916-394F-A9F3-2371CA19874E}" type="datetimeFigureOut">
              <a:rPr lang="en-US" smtClean="0"/>
              <a:t>4/8/21</a:t>
            </a:fld>
            <a:endParaRPr lang="en-US"/>
          </a:p>
        </p:txBody>
      </p:sp>
      <p:sp>
        <p:nvSpPr>
          <p:cNvPr id="5" name="Footer Placeholder 4">
            <a:extLst>
              <a:ext uri="{FF2B5EF4-FFF2-40B4-BE49-F238E27FC236}">
                <a16:creationId xmlns:a16="http://schemas.microsoft.com/office/drawing/2014/main" id="{99C72D6B-74E7-8B4A-8B4E-1A973B7540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6C892D-087D-7542-8328-4C5F87365F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66E1D-6393-CF47-A15E-55241864F4F4}" type="slidenum">
              <a:rPr lang="en-US" smtClean="0"/>
              <a:t>‹#›</a:t>
            </a:fld>
            <a:endParaRPr lang="en-US"/>
          </a:p>
        </p:txBody>
      </p:sp>
    </p:spTree>
    <p:extLst>
      <p:ext uri="{BB962C8B-B14F-4D97-AF65-F5344CB8AC3E}">
        <p14:creationId xmlns:p14="http://schemas.microsoft.com/office/powerpoint/2010/main" val="110516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atista.com/topics/6125/bushfires-in-australia/" TargetMode="External"/><Relationship Id="rId3" Type="http://schemas.openxmlformats.org/officeDocument/2006/relationships/hyperlink" Target="https://disasterphilanthropy.org/disaster/2019-australian-wildfires/" TargetMode="External"/><Relationship Id="rId7" Type="http://schemas.openxmlformats.org/officeDocument/2006/relationships/hyperlink" Target="https://www.environment.sa.gov.au/files/sharedassets/public/plants_and_animals/pa-gen-koalaguidelines.pdf?BestBetMatch=koalas%7C720cd45f-5fec-4627-9f29-24303b5b894c%7C1771538a-419d-4c71-bd57-9e0e00fd8c25%7C" TargetMode="External"/><Relationship Id="rId2" Type="http://schemas.openxmlformats.org/officeDocument/2006/relationships/hyperlink" Target="http://www.animalmatters.org/facts/wildlife/" TargetMode="External"/><Relationship Id="rId1" Type="http://schemas.openxmlformats.org/officeDocument/2006/relationships/slideLayout" Target="../slideLayouts/slideLayout2.xml"/><Relationship Id="rId6" Type="http://schemas.openxmlformats.org/officeDocument/2006/relationships/hyperlink" Target="https://www.washingtonpost.com/opinions/2020/07/30/seven-months-after-bush-fires-australia-is-still-devastated/" TargetMode="External"/><Relationship Id="rId5" Type="http://schemas.openxmlformats.org/officeDocument/2006/relationships/hyperlink" Target="https://www.cnn.com/2020/01/06/australia/irwin-family-australia-fire-full-circle-trnd/index.html" TargetMode="External"/><Relationship Id="rId10" Type="http://schemas.openxmlformats.org/officeDocument/2006/relationships/hyperlink" Target="https://www.theguardian.com/news/datablog/interactive/2013/dec/01/history-bushfires-australia-interactive" TargetMode="External"/><Relationship Id="rId4" Type="http://schemas.openxmlformats.org/officeDocument/2006/relationships/hyperlink" Target="https://www.dosomething.org/us/articles/2020-australian-bushfire-crisis?&amp;utm_source=twitter&amp;utm_medium=social&amp;utm_campaign=australian-bushfire-crisis" TargetMode="External"/><Relationship Id="rId9" Type="http://schemas.openxmlformats.org/officeDocument/2006/relationships/hyperlink" Target="https://www.nationalgeographic.com/news/2016/06/first-mammal-extinct-climate-change-bramble-cay-melomys/#clo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koala bear&#10;&#10;Description automatically generated">
            <a:extLst>
              <a:ext uri="{FF2B5EF4-FFF2-40B4-BE49-F238E27FC236}">
                <a16:creationId xmlns:a16="http://schemas.microsoft.com/office/drawing/2014/main" id="{67BCEB35-6FD0-614B-AACC-8D76CA84E409}"/>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4857222-3B0D-DF46-9797-C9CF576D52F3}"/>
              </a:ext>
            </a:extLst>
          </p:cNvPr>
          <p:cNvSpPr txBox="1"/>
          <p:nvPr/>
        </p:nvSpPr>
        <p:spPr>
          <a:xfrm>
            <a:off x="7166919" y="105199"/>
            <a:ext cx="5025081" cy="2123658"/>
          </a:xfrm>
          <a:prstGeom prst="rect">
            <a:avLst/>
          </a:prstGeom>
          <a:noFill/>
        </p:spPr>
        <p:txBody>
          <a:bodyPr wrap="square" rtlCol="0">
            <a:spAutoFit/>
          </a:bodyPr>
          <a:lstStyle/>
          <a:p>
            <a:r>
              <a:rPr lang="en-US" sz="4400">
                <a:ln w="0"/>
                <a:solidFill>
                  <a:schemeClr val="bg1"/>
                </a:solidFill>
                <a:effectLst>
                  <a:outerShdw blurRad="38100" dist="19050" dir="2700000" algn="tl" rotWithShape="0">
                    <a:schemeClr val="dk1">
                      <a:alpha val="40000"/>
                    </a:schemeClr>
                  </a:outerShdw>
                </a:effectLst>
                <a:latin typeface="Bodoni 72 Book" pitchFamily="2" charset="0"/>
                <a:cs typeface="Angsana New" panose="02020603050405020304" pitchFamily="18" charset="-34"/>
              </a:rPr>
              <a:t>Wild Koala Rescue via</a:t>
            </a:r>
          </a:p>
          <a:p>
            <a:r>
              <a:rPr lang="en-US" sz="4400">
                <a:ln w="0"/>
                <a:solidFill>
                  <a:schemeClr val="bg1"/>
                </a:solidFill>
                <a:effectLst>
                  <a:outerShdw blurRad="38100" dist="19050" dir="2700000" algn="tl" rotWithShape="0">
                    <a:schemeClr val="dk1">
                      <a:alpha val="40000"/>
                    </a:schemeClr>
                  </a:outerShdw>
                </a:effectLst>
                <a:latin typeface="Bodoni 72 Book" pitchFamily="2" charset="0"/>
                <a:cs typeface="Angsana New" panose="02020603050405020304" pitchFamily="18" charset="-34"/>
              </a:rPr>
              <a:t>Temporary Habitats and Relocation</a:t>
            </a:r>
          </a:p>
        </p:txBody>
      </p:sp>
      <p:sp>
        <p:nvSpPr>
          <p:cNvPr id="6" name="TextBox 5">
            <a:extLst>
              <a:ext uri="{FF2B5EF4-FFF2-40B4-BE49-F238E27FC236}">
                <a16:creationId xmlns:a16="http://schemas.microsoft.com/office/drawing/2014/main" id="{78A19094-9E47-D64B-914C-C7311173D522}"/>
              </a:ext>
            </a:extLst>
          </p:cNvPr>
          <p:cNvSpPr txBox="1"/>
          <p:nvPr/>
        </p:nvSpPr>
        <p:spPr>
          <a:xfrm>
            <a:off x="7166919" y="5634681"/>
            <a:ext cx="5025081" cy="2000548"/>
          </a:xfrm>
          <a:prstGeom prst="rect">
            <a:avLst/>
          </a:prstGeom>
          <a:noFill/>
        </p:spPr>
        <p:txBody>
          <a:bodyPr wrap="square" rtlCol="0">
            <a:spAutoFit/>
          </a:bodyPr>
          <a:lstStyle/>
          <a:p>
            <a:r>
              <a:rPr lang="en-US" sz="2400" b="1" i="1">
                <a:solidFill>
                  <a:srgbClr val="FFFFFF"/>
                </a:solidFill>
                <a:latin typeface="Athelas" panose="02000503000000020003" pitchFamily="2" charset="77"/>
              </a:rPr>
              <a:t>Ace Ventura Pet Detective Corp.</a:t>
            </a:r>
          </a:p>
          <a:p>
            <a:r>
              <a:rPr lang="en-US" sz="2000">
                <a:solidFill>
                  <a:srgbClr val="FFFFFF"/>
                </a:solidFill>
                <a:latin typeface="Athelas" panose="02000503000000020003" pitchFamily="2" charset="77"/>
              </a:rPr>
              <a:t>Edison Menendez, Jose Zamora, Michael </a:t>
            </a:r>
            <a:r>
              <a:rPr lang="en-US" sz="2000" err="1">
                <a:solidFill>
                  <a:srgbClr val="FFFFFF"/>
                </a:solidFill>
                <a:latin typeface="Athelas" panose="02000503000000020003" pitchFamily="2" charset="77"/>
              </a:rPr>
              <a:t>Bartsevich</a:t>
            </a:r>
            <a:r>
              <a:rPr lang="en-US" sz="2000">
                <a:solidFill>
                  <a:srgbClr val="FFFFFF"/>
                </a:solidFill>
                <a:latin typeface="Athelas" panose="02000503000000020003" pitchFamily="2" charset="77"/>
              </a:rPr>
              <a:t>, Patryk </a:t>
            </a:r>
            <a:r>
              <a:rPr lang="en-US" sz="2000" err="1">
                <a:solidFill>
                  <a:srgbClr val="FFFFFF"/>
                </a:solidFill>
                <a:latin typeface="Athelas" panose="02000503000000020003" pitchFamily="2" charset="77"/>
              </a:rPr>
              <a:t>Strugacz</a:t>
            </a:r>
            <a:endParaRPr lang="en-US" sz="2000">
              <a:solidFill>
                <a:srgbClr val="FFFFFF"/>
              </a:solidFill>
              <a:latin typeface="Athelas" panose="02000503000000020003" pitchFamily="2" charset="77"/>
            </a:endParaRPr>
          </a:p>
          <a:p>
            <a:br>
              <a:rPr lang="en-US" sz="2000">
                <a:solidFill>
                  <a:srgbClr val="FFFFFF"/>
                </a:solidFill>
                <a:latin typeface="Athelas" panose="02000503000000020003" pitchFamily="2" charset="77"/>
              </a:rPr>
            </a:br>
            <a:endParaRPr lang="en-US" sz="2000">
              <a:solidFill>
                <a:srgbClr val="FFFFFF"/>
              </a:solidFill>
              <a:latin typeface="Athelas" panose="02000503000000020003" pitchFamily="2" charset="77"/>
            </a:endParaRPr>
          </a:p>
          <a:p>
            <a:endParaRPr lang="en-US" sz="2000">
              <a:latin typeface="Athelas" panose="02000503000000020003" pitchFamily="2" charset="77"/>
            </a:endParaRPr>
          </a:p>
        </p:txBody>
      </p:sp>
    </p:spTree>
    <p:extLst>
      <p:ext uri="{BB962C8B-B14F-4D97-AF65-F5344CB8AC3E}">
        <p14:creationId xmlns:p14="http://schemas.microsoft.com/office/powerpoint/2010/main" val="145047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alm tree&#10;&#10;Description automatically generated">
            <a:extLst>
              <a:ext uri="{FF2B5EF4-FFF2-40B4-BE49-F238E27FC236}">
                <a16:creationId xmlns:a16="http://schemas.microsoft.com/office/drawing/2014/main" id="{438CC8E3-E439-4AC8-A1D6-4F9CC9E31283}"/>
              </a:ext>
            </a:extLst>
          </p:cNvPr>
          <p:cNvPicPr>
            <a:picLocks noChangeAspect="1"/>
          </p:cNvPicPr>
          <p:nvPr/>
        </p:nvPicPr>
        <p:blipFill>
          <a:blip r:embed="rId3"/>
          <a:stretch>
            <a:fillRect/>
          </a:stretch>
        </p:blipFill>
        <p:spPr>
          <a:xfrm>
            <a:off x="0" y="4483"/>
            <a:ext cx="12192000" cy="6853517"/>
          </a:xfrm>
          <a:prstGeom prst="rect">
            <a:avLst/>
          </a:prstGeom>
        </p:spPr>
      </p:pic>
      <p:sp>
        <p:nvSpPr>
          <p:cNvPr id="2" name="Title 1">
            <a:extLst>
              <a:ext uri="{FF2B5EF4-FFF2-40B4-BE49-F238E27FC236}">
                <a16:creationId xmlns:a16="http://schemas.microsoft.com/office/drawing/2014/main" id="{0046FC2B-EF5A-43AF-83A4-363C0482C06B}"/>
              </a:ext>
            </a:extLst>
          </p:cNvPr>
          <p:cNvSpPr>
            <a:spLocks noGrp="1"/>
          </p:cNvSpPr>
          <p:nvPr>
            <p:ph type="title"/>
          </p:nvPr>
        </p:nvSpPr>
        <p:spPr/>
        <p:txBody>
          <a:bodyPr/>
          <a:lstStyle/>
          <a:p>
            <a:r>
              <a:rPr lang="en-US" b="1" dirty="0">
                <a:latin typeface="Corbel"/>
                <a:cs typeface="Calibri Light"/>
              </a:rPr>
              <a:t>Quality Assurance Plan</a:t>
            </a:r>
            <a:endParaRPr lang="en-US" dirty="0">
              <a:latin typeface="Corbel"/>
            </a:endParaRPr>
          </a:p>
        </p:txBody>
      </p:sp>
      <p:sp>
        <p:nvSpPr>
          <p:cNvPr id="3" name="Content Placeholder 2">
            <a:extLst>
              <a:ext uri="{FF2B5EF4-FFF2-40B4-BE49-F238E27FC236}">
                <a16:creationId xmlns:a16="http://schemas.microsoft.com/office/drawing/2014/main" id="{CA441A68-759C-4D63-9CED-28C2FCC62F13}"/>
              </a:ext>
            </a:extLst>
          </p:cNvPr>
          <p:cNvSpPr>
            <a:spLocks noGrp="1"/>
          </p:cNvSpPr>
          <p:nvPr>
            <p:ph idx="1"/>
          </p:nvPr>
        </p:nvSpPr>
        <p:spPr/>
        <p:txBody>
          <a:bodyPr vert="horz" lIns="91440" tIns="45720" rIns="91440" bIns="45720" rtlCol="0" anchor="t">
            <a:normAutofit/>
          </a:bodyPr>
          <a:lstStyle/>
          <a:p>
            <a:r>
              <a:rPr lang="en-US" dirty="0">
                <a:cs typeface="Calibri"/>
              </a:rPr>
              <a:t>Potential need for maintenance on the enclosures. Enclosures will be inspected each time before use to make sure there are no defects.</a:t>
            </a:r>
            <a:endParaRPr lang="en-US">
              <a:cs typeface="Calibri" panose="020F0502020204030204"/>
            </a:endParaRPr>
          </a:p>
          <a:p>
            <a:r>
              <a:rPr lang="en-US" dirty="0">
                <a:cs typeface="Calibri"/>
              </a:rPr>
              <a:t>Wood enclosures are flammable. They will be sprayed with fire retardant. </a:t>
            </a:r>
            <a:endParaRPr lang="en-US" dirty="0"/>
          </a:p>
          <a:p>
            <a:endParaRPr lang="en-US">
              <a:cs typeface="Calibri"/>
            </a:endParaRPr>
          </a:p>
        </p:txBody>
      </p:sp>
    </p:spTree>
    <p:extLst>
      <p:ext uri="{BB962C8B-B14F-4D97-AF65-F5344CB8AC3E}">
        <p14:creationId xmlns:p14="http://schemas.microsoft.com/office/powerpoint/2010/main" val="154822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09E5-FAD7-D647-AB9F-3670A7B401B9}"/>
              </a:ext>
            </a:extLst>
          </p:cNvPr>
          <p:cNvSpPr>
            <a:spLocks noGrp="1"/>
          </p:cNvSpPr>
          <p:nvPr>
            <p:ph type="title"/>
          </p:nvPr>
        </p:nvSpPr>
        <p:spPr/>
        <p:txBody>
          <a:bodyPr/>
          <a:lstStyle/>
          <a:p>
            <a:r>
              <a:rPr lang="en-US" b="1">
                <a:latin typeface="Corbel" panose="020B0503020204020204" pitchFamily="34" charset="0"/>
              </a:rPr>
              <a:t>Measure of Success</a:t>
            </a:r>
          </a:p>
        </p:txBody>
      </p:sp>
      <p:sp>
        <p:nvSpPr>
          <p:cNvPr id="3" name="Content Placeholder 2">
            <a:extLst>
              <a:ext uri="{FF2B5EF4-FFF2-40B4-BE49-F238E27FC236}">
                <a16:creationId xmlns:a16="http://schemas.microsoft.com/office/drawing/2014/main" id="{D9BE1539-AA21-6547-8744-B3496D205E53}"/>
              </a:ext>
            </a:extLst>
          </p:cNvPr>
          <p:cNvSpPr>
            <a:spLocks noGrp="1"/>
          </p:cNvSpPr>
          <p:nvPr>
            <p:ph idx="1"/>
          </p:nvPr>
        </p:nvSpPr>
        <p:spPr>
          <a:xfrm>
            <a:off x="838200" y="1825625"/>
            <a:ext cx="8420100" cy="4351338"/>
          </a:xfrm>
        </p:spPr>
        <p:txBody>
          <a:bodyPr/>
          <a:lstStyle/>
          <a:p>
            <a:r>
              <a:rPr lang="en-US"/>
              <a:t>The 2019-2020 bushfires killed over 5,000 koalas in New South Wales, which is in Southern Australia, according to reports from the Parliament, in collaboration with Biolink</a:t>
            </a:r>
          </a:p>
          <a:p>
            <a:r>
              <a:rPr lang="en-US"/>
              <a:t>After installing our program, we will be able to measure our success based on the report that will come out the following year. </a:t>
            </a:r>
          </a:p>
          <a:p>
            <a:r>
              <a:rPr lang="en-US"/>
              <a:t>If there is a decrease in the numbers, we can safely assume that our project had a positive effect on maintaining population numbers.</a:t>
            </a:r>
          </a:p>
        </p:txBody>
      </p:sp>
    </p:spTree>
    <p:extLst>
      <p:ext uri="{BB962C8B-B14F-4D97-AF65-F5344CB8AC3E}">
        <p14:creationId xmlns:p14="http://schemas.microsoft.com/office/powerpoint/2010/main" val="267827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8F0D-F495-4152-99FB-84E5C0709FDA}"/>
              </a:ext>
            </a:extLst>
          </p:cNvPr>
          <p:cNvSpPr>
            <a:spLocks noGrp="1"/>
          </p:cNvSpPr>
          <p:nvPr>
            <p:ph type="title"/>
          </p:nvPr>
        </p:nvSpPr>
        <p:spPr/>
        <p:txBody>
          <a:bodyPr/>
          <a:lstStyle/>
          <a:p>
            <a:r>
              <a:rPr lang="en-US" b="1">
                <a:latin typeface="Corbel" panose="020B0503020204020204" pitchFamily="34" charset="0"/>
                <a:cs typeface="Calibri Light"/>
              </a:rPr>
              <a:t>Conclusion</a:t>
            </a:r>
            <a:endParaRPr lang="en-US" b="1">
              <a:latin typeface="Corbel" panose="020B0503020204020204" pitchFamily="34" charset="0"/>
            </a:endParaRPr>
          </a:p>
        </p:txBody>
      </p:sp>
      <p:sp>
        <p:nvSpPr>
          <p:cNvPr id="3" name="Content Placeholder 2">
            <a:extLst>
              <a:ext uri="{FF2B5EF4-FFF2-40B4-BE49-F238E27FC236}">
                <a16:creationId xmlns:a16="http://schemas.microsoft.com/office/drawing/2014/main" id="{884173E2-EBE8-4F15-B09A-3078D471E7D9}"/>
              </a:ext>
            </a:extLst>
          </p:cNvPr>
          <p:cNvSpPr>
            <a:spLocks noGrp="1"/>
          </p:cNvSpPr>
          <p:nvPr>
            <p:ph idx="1"/>
          </p:nvPr>
        </p:nvSpPr>
        <p:spPr>
          <a:xfrm>
            <a:off x="838200" y="1825625"/>
            <a:ext cx="8405813" cy="4351338"/>
          </a:xfrm>
        </p:spPr>
        <p:txBody>
          <a:bodyPr vert="horz" lIns="91440" tIns="45720" rIns="91440" bIns="45720" rtlCol="0" anchor="t">
            <a:normAutofit/>
          </a:bodyPr>
          <a:lstStyle/>
          <a:p>
            <a:r>
              <a:rPr lang="en-US">
                <a:cs typeface="Calibri"/>
              </a:rPr>
              <a:t>Due to global warming, humans have globally caused an increase in wildfires, endangering many different species of animals.</a:t>
            </a:r>
          </a:p>
          <a:p>
            <a:r>
              <a:rPr lang="en-US">
                <a:cs typeface="Calibri"/>
              </a:rPr>
              <a:t>We ask for funding to develop and manufacture our portable Koala enclosures and fund rescue teams. </a:t>
            </a:r>
          </a:p>
          <a:p>
            <a:endParaRPr lang="en-US">
              <a:cs typeface="Calibri"/>
            </a:endParaRPr>
          </a:p>
          <a:p>
            <a:endParaRPr lang="en-US">
              <a:cs typeface="Calibri"/>
            </a:endParaRPr>
          </a:p>
        </p:txBody>
      </p:sp>
    </p:spTree>
    <p:extLst>
      <p:ext uri="{BB962C8B-B14F-4D97-AF65-F5344CB8AC3E}">
        <p14:creationId xmlns:p14="http://schemas.microsoft.com/office/powerpoint/2010/main" val="284312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E6C1-4E04-4069-9C06-F8B514CCFBC6}"/>
              </a:ext>
            </a:extLst>
          </p:cNvPr>
          <p:cNvSpPr>
            <a:spLocks noGrp="1"/>
          </p:cNvSpPr>
          <p:nvPr>
            <p:ph type="title"/>
          </p:nvPr>
        </p:nvSpPr>
        <p:spPr/>
        <p:txBody>
          <a:bodyPr/>
          <a:lstStyle/>
          <a:p>
            <a:r>
              <a:rPr lang="en-US" b="1" dirty="0">
                <a:latin typeface="Corbel"/>
                <a:cs typeface="Calibri Light"/>
              </a:rPr>
              <a:t>References</a:t>
            </a:r>
            <a:endParaRPr lang="en-US" b="1" dirty="0">
              <a:latin typeface="Corbel"/>
            </a:endParaRPr>
          </a:p>
        </p:txBody>
      </p:sp>
      <p:sp>
        <p:nvSpPr>
          <p:cNvPr id="3" name="Content Placeholder 2">
            <a:extLst>
              <a:ext uri="{FF2B5EF4-FFF2-40B4-BE49-F238E27FC236}">
                <a16:creationId xmlns:a16="http://schemas.microsoft.com/office/drawing/2014/main" id="{8FC45945-8093-4543-A02E-C4246555A7A7}"/>
              </a:ext>
            </a:extLst>
          </p:cNvPr>
          <p:cNvSpPr>
            <a:spLocks noGrp="1"/>
          </p:cNvSpPr>
          <p:nvPr>
            <p:ph idx="1"/>
          </p:nvPr>
        </p:nvSpPr>
        <p:spPr/>
        <p:txBody>
          <a:bodyPr vert="horz" lIns="91440" tIns="45720" rIns="91440" bIns="45720" rtlCol="0" anchor="t">
            <a:normAutofit fontScale="47500" lnSpcReduction="20000"/>
          </a:bodyPr>
          <a:lstStyle/>
          <a:p>
            <a:r>
              <a:rPr lang="en-US" b="1" dirty="0">
                <a:ea typeface="+mn-lt"/>
                <a:cs typeface="+mn-lt"/>
              </a:rPr>
              <a:t>Animals Matter. (2020). </a:t>
            </a:r>
            <a:r>
              <a:rPr lang="en-US" b="1" i="1" dirty="0">
                <a:ea typeface="+mn-lt"/>
                <a:cs typeface="+mn-lt"/>
              </a:rPr>
              <a:t>Facts - Wildlife.</a:t>
            </a:r>
            <a:r>
              <a:rPr lang="en-US" b="1" dirty="0">
                <a:ea typeface="+mn-lt"/>
                <a:cs typeface="+mn-lt"/>
              </a:rPr>
              <a:t> </a:t>
            </a:r>
            <a:r>
              <a:rPr lang="en-US" b="1" dirty="0">
                <a:ea typeface="+mn-lt"/>
                <a:cs typeface="+mn-lt"/>
                <a:hlinkClick r:id="rId2"/>
              </a:rPr>
              <a:t>http://www.animalmatters.org/facts/wildlife/</a:t>
            </a:r>
            <a:endParaRPr lang="en-US" dirty="0">
              <a:cs typeface="Calibri" panose="020F0502020204030204"/>
            </a:endParaRPr>
          </a:p>
          <a:p>
            <a:r>
              <a:rPr lang="en-US" b="1" dirty="0">
                <a:ea typeface="+mn-lt"/>
                <a:cs typeface="+mn-lt"/>
              </a:rPr>
              <a:t>Center for Disaster Philanthropy. (2019). </a:t>
            </a:r>
            <a:r>
              <a:rPr lang="en-US" b="1" i="1" dirty="0">
                <a:ea typeface="+mn-lt"/>
                <a:cs typeface="+mn-lt"/>
              </a:rPr>
              <a:t>2019-2020 Australian Bushfires. </a:t>
            </a:r>
            <a:r>
              <a:rPr lang="en-US" b="1" dirty="0">
                <a:ea typeface="+mn-lt"/>
                <a:cs typeface="+mn-lt"/>
                <a:hlinkClick r:id="rId3"/>
              </a:rPr>
              <a:t>https://disasterphilanthropy.org/disaster/2019-australian-wildfires/</a:t>
            </a:r>
            <a:endParaRPr lang="en-US" dirty="0"/>
          </a:p>
          <a:p>
            <a:r>
              <a:rPr lang="en-US" b="1" dirty="0" err="1">
                <a:ea typeface="+mn-lt"/>
                <a:cs typeface="+mn-lt"/>
              </a:rPr>
              <a:t>DoSomethingEditors</a:t>
            </a:r>
            <a:r>
              <a:rPr lang="en-US" b="1" dirty="0">
                <a:ea typeface="+mn-lt"/>
                <a:cs typeface="+mn-lt"/>
              </a:rPr>
              <a:t>. (2020). </a:t>
            </a:r>
            <a:r>
              <a:rPr lang="en-US" b="1" i="1" dirty="0">
                <a:ea typeface="+mn-lt"/>
                <a:cs typeface="+mn-lt"/>
              </a:rPr>
              <a:t>2020 Australian Bushfire Crisis. </a:t>
            </a:r>
            <a:r>
              <a:rPr lang="en-US" b="1" dirty="0">
                <a:ea typeface="+mn-lt"/>
                <a:cs typeface="+mn-lt"/>
                <a:hlinkClick r:id="rId4"/>
              </a:rPr>
              <a:t>https://www.dosomething.org/us/articles/2020-australian-bushfire-crisis?&amp;utm_source=twitter&amp;utm_medium=social&amp;utm_campaign=australian-bushfire-crisis</a:t>
            </a:r>
            <a:endParaRPr lang="en-US" dirty="0"/>
          </a:p>
          <a:p>
            <a:r>
              <a:rPr lang="en-US" b="1" dirty="0" err="1">
                <a:ea typeface="+mn-lt"/>
                <a:cs typeface="+mn-lt"/>
              </a:rPr>
              <a:t>Elassar</a:t>
            </a:r>
            <a:r>
              <a:rPr lang="en-US" b="1" dirty="0">
                <a:ea typeface="+mn-lt"/>
                <a:cs typeface="+mn-lt"/>
              </a:rPr>
              <a:t>, A. (2020). </a:t>
            </a:r>
            <a:r>
              <a:rPr lang="en-US" b="1" i="1" dirty="0">
                <a:ea typeface="+mn-lt"/>
                <a:cs typeface="+mn-lt"/>
              </a:rPr>
              <a:t>The Irwin family is working to save the animals injured in the Australian Wildfire.</a:t>
            </a:r>
            <a:r>
              <a:rPr lang="en-US" b="1" dirty="0">
                <a:ea typeface="+mn-lt"/>
                <a:cs typeface="+mn-lt"/>
              </a:rPr>
              <a:t> CNN. </a:t>
            </a:r>
            <a:r>
              <a:rPr lang="en-US" b="1" dirty="0">
                <a:ea typeface="+mn-lt"/>
                <a:cs typeface="+mn-lt"/>
                <a:hlinkClick r:id="rId5"/>
              </a:rPr>
              <a:t>https://www.cnn.com/2020/01/06/australia/irwin-family-australia-fire-full-circle-trnd/index.html</a:t>
            </a:r>
            <a:endParaRPr lang="en-US" dirty="0"/>
          </a:p>
          <a:p>
            <a:r>
              <a:rPr lang="en-US" b="1" dirty="0">
                <a:ea typeface="+mn-lt"/>
                <a:cs typeface="+mn-lt"/>
              </a:rPr>
              <a:t>Glover, R. (2020). </a:t>
            </a:r>
            <a:r>
              <a:rPr lang="en-US" b="1" i="1" dirty="0">
                <a:ea typeface="+mn-lt"/>
                <a:cs typeface="+mn-lt"/>
              </a:rPr>
              <a:t>Seven months after the bushfires, Australia is still devastated. </a:t>
            </a:r>
            <a:r>
              <a:rPr lang="en-US" b="1" dirty="0">
                <a:ea typeface="+mn-lt"/>
                <a:cs typeface="+mn-lt"/>
              </a:rPr>
              <a:t>The Washington Post </a:t>
            </a:r>
            <a:r>
              <a:rPr lang="en-US" b="1" dirty="0">
                <a:ea typeface="+mn-lt"/>
                <a:cs typeface="+mn-lt"/>
                <a:hlinkClick r:id="rId6"/>
              </a:rPr>
              <a:t>https://www.washingtonpost.com/opinions/2020/07/30/seven-months-after-bush-fires-australia-is-still-devastated/</a:t>
            </a:r>
            <a:endParaRPr lang="en-US" dirty="0"/>
          </a:p>
          <a:p>
            <a:r>
              <a:rPr lang="en-US" b="1" dirty="0">
                <a:ea typeface="+mn-lt"/>
                <a:cs typeface="+mn-lt"/>
              </a:rPr>
              <a:t>Government of South Australia Department for Environment and Water. (2020). </a:t>
            </a:r>
            <a:r>
              <a:rPr lang="en-US" b="1" i="1" dirty="0">
                <a:ea typeface="+mn-lt"/>
                <a:cs typeface="+mn-lt"/>
              </a:rPr>
              <a:t>Guidelines for the captive management for Koalas in South Australia. </a:t>
            </a:r>
            <a:r>
              <a:rPr lang="en-US" b="1" i="1" u="sng" dirty="0">
                <a:ea typeface="+mn-lt"/>
                <a:cs typeface="+mn-lt"/>
                <a:hlinkClick r:id="rId7"/>
              </a:rPr>
              <a:t>https://www.environment.sa.gov.au/files/sharedassets/public/plants_and_animals/pa-gen-koalaguidelines.pdf?BestBetMatch=koalas|720cd45f-5fec-4627-9f29-24303b5b894c|1771538a-419d-4c71-bd57-9e0e00fd8c25</a:t>
            </a:r>
            <a:endParaRPr lang="en-US" b="1" dirty="0">
              <a:ea typeface="+mn-lt"/>
              <a:cs typeface="+mn-lt"/>
            </a:endParaRPr>
          </a:p>
          <a:p>
            <a:r>
              <a:rPr lang="en-US" b="1" dirty="0" err="1">
                <a:ea typeface="+mn-lt"/>
                <a:cs typeface="+mn-lt"/>
              </a:rPr>
              <a:t>Granwal</a:t>
            </a:r>
            <a:r>
              <a:rPr lang="en-US" b="1" dirty="0">
                <a:ea typeface="+mn-lt"/>
                <a:cs typeface="+mn-lt"/>
              </a:rPr>
              <a:t> , L. (2020). </a:t>
            </a:r>
            <a:r>
              <a:rPr lang="en-US" b="1" i="1" dirty="0">
                <a:ea typeface="+mn-lt"/>
                <a:cs typeface="+mn-lt"/>
              </a:rPr>
              <a:t>Bushfires in Australia – Statistics and Facts.  </a:t>
            </a:r>
            <a:r>
              <a:rPr lang="en-US" b="1" dirty="0">
                <a:ea typeface="+mn-lt"/>
                <a:cs typeface="+mn-lt"/>
                <a:hlinkClick r:id="rId8"/>
              </a:rPr>
              <a:t>https://www.statista.com/topics/6125/bushfires-in-australia/</a:t>
            </a:r>
            <a:endParaRPr lang="en-US" dirty="0"/>
          </a:p>
          <a:p>
            <a:r>
              <a:rPr lang="en-US" b="1" dirty="0">
                <a:ea typeface="+mn-lt"/>
                <a:cs typeface="+mn-lt"/>
              </a:rPr>
              <a:t>Howard, B. C. (2019). </a:t>
            </a:r>
            <a:r>
              <a:rPr lang="en-US" b="1" i="1" dirty="0">
                <a:ea typeface="+mn-lt"/>
                <a:cs typeface="+mn-lt"/>
              </a:rPr>
              <a:t>First mammal species recognized as extinct due to climate change. </a:t>
            </a:r>
            <a:r>
              <a:rPr lang="en-US" b="1" dirty="0">
                <a:ea typeface="+mn-lt"/>
                <a:cs typeface="+mn-lt"/>
              </a:rPr>
              <a:t>National Geographic. </a:t>
            </a:r>
            <a:r>
              <a:rPr lang="en-US" b="1" dirty="0">
                <a:ea typeface="+mn-lt"/>
                <a:cs typeface="+mn-lt"/>
                <a:hlinkClick r:id="rId9"/>
              </a:rPr>
              <a:t>https://www.nationalgeographic.com/news/2016/06/first-mammal-extinct-climate-change-bramble-cay-melomys/#close</a:t>
            </a:r>
            <a:endParaRPr lang="en-US" dirty="0"/>
          </a:p>
          <a:p>
            <a:r>
              <a:rPr lang="en-US" b="1" dirty="0" err="1">
                <a:ea typeface="+mn-lt"/>
                <a:cs typeface="+mn-lt"/>
              </a:rPr>
              <a:t>Theguardian</a:t>
            </a:r>
            <a:r>
              <a:rPr lang="en-US" b="1" dirty="0">
                <a:ea typeface="+mn-lt"/>
                <a:cs typeface="+mn-lt"/>
              </a:rPr>
              <a:t>. (2013). </a:t>
            </a:r>
            <a:r>
              <a:rPr lang="en-US" b="1" i="1" dirty="0">
                <a:ea typeface="+mn-lt"/>
                <a:cs typeface="+mn-lt"/>
              </a:rPr>
              <a:t>History of Australian </a:t>
            </a:r>
            <a:r>
              <a:rPr lang="en-US" b="1" i="1" dirty="0" err="1">
                <a:ea typeface="+mn-lt"/>
                <a:cs typeface="+mn-lt"/>
              </a:rPr>
              <a:t>bushfires:interactive</a:t>
            </a:r>
            <a:r>
              <a:rPr lang="en-US" b="1" i="1" dirty="0">
                <a:ea typeface="+mn-lt"/>
                <a:cs typeface="+mn-lt"/>
              </a:rPr>
              <a:t>. </a:t>
            </a:r>
            <a:r>
              <a:rPr lang="en-US" b="1" dirty="0">
                <a:ea typeface="+mn-lt"/>
                <a:cs typeface="+mn-lt"/>
                <a:hlinkClick r:id="rId10"/>
              </a:rPr>
              <a:t>https://www.theguardian.com/news/datablog/interactive/2013/dec/01/history-bushfires-australia-interactive</a:t>
            </a:r>
            <a:endParaRPr lang="en-US" dirty="0">
              <a:cs typeface="Calibri" panose="020F0502020204030204"/>
            </a:endParaRPr>
          </a:p>
          <a:p>
            <a:pPr marL="0" indent="0">
              <a:buNone/>
            </a:pPr>
            <a:br>
              <a:rPr lang="en-US" dirty="0"/>
            </a:br>
            <a:endParaRPr lang="en-US">
              <a:cs typeface="Calibri" panose="020F0502020204030204"/>
            </a:endParaRPr>
          </a:p>
        </p:txBody>
      </p:sp>
    </p:spTree>
    <p:extLst>
      <p:ext uri="{BB962C8B-B14F-4D97-AF65-F5344CB8AC3E}">
        <p14:creationId xmlns:p14="http://schemas.microsoft.com/office/powerpoint/2010/main" val="241368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plant&#10;&#10;Description automatically generated">
            <a:extLst>
              <a:ext uri="{FF2B5EF4-FFF2-40B4-BE49-F238E27FC236}">
                <a16:creationId xmlns:a16="http://schemas.microsoft.com/office/drawing/2014/main" id="{DABE33CA-5B7B-7643-A461-9E1087D3D28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1D91C80-C40D-734E-8C8F-F60DAEAFAE66}"/>
              </a:ext>
            </a:extLst>
          </p:cNvPr>
          <p:cNvSpPr>
            <a:spLocks noGrp="1"/>
          </p:cNvSpPr>
          <p:nvPr>
            <p:ph type="title"/>
          </p:nvPr>
        </p:nvSpPr>
        <p:spPr/>
        <p:txBody>
          <a:bodyPr/>
          <a:lstStyle/>
          <a:p>
            <a:r>
              <a:rPr lang="en-US" b="1">
                <a:latin typeface="Corbel" panose="020B0503020204020204" pitchFamily="34" charset="0"/>
              </a:rPr>
              <a:t>Background</a:t>
            </a:r>
          </a:p>
        </p:txBody>
      </p:sp>
      <p:sp>
        <p:nvSpPr>
          <p:cNvPr id="3" name="Content Placeholder 2">
            <a:extLst>
              <a:ext uri="{FF2B5EF4-FFF2-40B4-BE49-F238E27FC236}">
                <a16:creationId xmlns:a16="http://schemas.microsoft.com/office/drawing/2014/main" id="{7A9F8B50-46D4-7744-AEAB-C9E629D190E5}"/>
              </a:ext>
            </a:extLst>
          </p:cNvPr>
          <p:cNvSpPr>
            <a:spLocks noGrp="1"/>
          </p:cNvSpPr>
          <p:nvPr>
            <p:ph idx="1"/>
          </p:nvPr>
        </p:nvSpPr>
        <p:spPr>
          <a:xfrm>
            <a:off x="838200" y="1825625"/>
            <a:ext cx="8291513" cy="4351338"/>
          </a:xfrm>
        </p:spPr>
        <p:txBody>
          <a:bodyPr vert="horz" lIns="91440" tIns="45720" rIns="91440" bIns="45720" rtlCol="0" anchor="t">
            <a:normAutofit/>
          </a:bodyPr>
          <a:lstStyle/>
          <a:p>
            <a:r>
              <a:rPr lang="en-US">
                <a:cs typeface="Calibri"/>
              </a:rPr>
              <a:t>Humans are negatively impacting the environment with global warming, causing wildfires to be increasingly common.</a:t>
            </a:r>
          </a:p>
          <a:p>
            <a:r>
              <a:rPr lang="en-US">
                <a:cs typeface="Calibri"/>
              </a:rPr>
              <a:t>In recent years, Australia has had over 46 million hectares of land destroyed in wildfires.</a:t>
            </a:r>
          </a:p>
          <a:p>
            <a:r>
              <a:rPr lang="en-US">
                <a:cs typeface="Calibri"/>
              </a:rPr>
              <a:t>Koalas are currently an endangered species in Australia and are threatened by these bushfires. </a:t>
            </a:r>
          </a:p>
        </p:txBody>
      </p:sp>
    </p:spTree>
    <p:extLst>
      <p:ext uri="{BB962C8B-B14F-4D97-AF65-F5344CB8AC3E}">
        <p14:creationId xmlns:p14="http://schemas.microsoft.com/office/powerpoint/2010/main" val="369526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plant&#10;&#10;Description automatically generated">
            <a:extLst>
              <a:ext uri="{FF2B5EF4-FFF2-40B4-BE49-F238E27FC236}">
                <a16:creationId xmlns:a16="http://schemas.microsoft.com/office/drawing/2014/main" id="{0A85DCB5-9786-4343-AB8E-05F7A6C67BB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B6A984D-6719-8846-85D7-03668549F4A9}"/>
              </a:ext>
            </a:extLst>
          </p:cNvPr>
          <p:cNvSpPr>
            <a:spLocks noGrp="1"/>
          </p:cNvSpPr>
          <p:nvPr>
            <p:ph type="title"/>
          </p:nvPr>
        </p:nvSpPr>
        <p:spPr/>
        <p:txBody>
          <a:bodyPr/>
          <a:lstStyle/>
          <a:p>
            <a:r>
              <a:rPr lang="en-US" b="1">
                <a:latin typeface="Corbel" panose="020B0503020204020204" pitchFamily="34" charset="0"/>
              </a:rPr>
              <a:t>Introduction </a:t>
            </a:r>
          </a:p>
        </p:txBody>
      </p:sp>
      <p:sp>
        <p:nvSpPr>
          <p:cNvPr id="3" name="Content Placeholder 2">
            <a:extLst>
              <a:ext uri="{FF2B5EF4-FFF2-40B4-BE49-F238E27FC236}">
                <a16:creationId xmlns:a16="http://schemas.microsoft.com/office/drawing/2014/main" id="{FBCC9F75-6FA8-DB4A-8130-091578D3E290}"/>
              </a:ext>
            </a:extLst>
          </p:cNvPr>
          <p:cNvSpPr>
            <a:spLocks noGrp="1"/>
          </p:cNvSpPr>
          <p:nvPr>
            <p:ph idx="1"/>
          </p:nvPr>
        </p:nvSpPr>
        <p:spPr>
          <a:xfrm>
            <a:off x="838200" y="1974851"/>
            <a:ext cx="10515600" cy="4351338"/>
          </a:xfrm>
        </p:spPr>
        <p:txBody>
          <a:bodyPr vert="horz" lIns="91440" tIns="45720" rIns="91440" bIns="45720" rtlCol="0" anchor="t">
            <a:normAutofit/>
          </a:bodyPr>
          <a:lstStyle/>
          <a:p>
            <a:r>
              <a:rPr lang="en-US">
                <a:cs typeface="Calibri"/>
              </a:rPr>
              <a:t>The most recent wildfires began in June of 2019 and the worst of it lasted until February 2020.</a:t>
            </a:r>
          </a:p>
          <a:p>
            <a:r>
              <a:rPr lang="en-US">
                <a:cs typeface="Calibri"/>
              </a:rPr>
              <a:t>At least 30 human deaths, 500 million animal deaths and $1billion in damages</a:t>
            </a:r>
          </a:p>
          <a:p>
            <a:r>
              <a:rPr lang="en-US">
                <a:cs typeface="Calibri"/>
              </a:rPr>
              <a:t>Australian volunteers, police and military are working to curb the spread of the wildfires.</a:t>
            </a:r>
          </a:p>
          <a:p>
            <a:r>
              <a:rPr lang="en-US">
                <a:cs typeface="Calibri"/>
              </a:rPr>
              <a:t>Organizations such as Irwin Family, helped over 90,000 animals by providing medical attention and refuge in zoos</a:t>
            </a:r>
            <a:r>
              <a:rPr lang="en-US">
                <a:ea typeface="+mn-lt"/>
                <a:cs typeface="+mn-lt"/>
              </a:rPr>
              <a:t> (</a:t>
            </a:r>
            <a:r>
              <a:rPr lang="en-US" err="1">
                <a:ea typeface="+mn-lt"/>
                <a:cs typeface="+mn-lt"/>
              </a:rPr>
              <a:t>Elassar</a:t>
            </a:r>
            <a:r>
              <a:rPr lang="en-US">
                <a:ea typeface="+mn-lt"/>
                <a:cs typeface="+mn-lt"/>
              </a:rPr>
              <a:t>, 2020)</a:t>
            </a:r>
            <a:r>
              <a:rPr lang="en-US">
                <a:cs typeface="Calibri"/>
              </a:rPr>
              <a:t>. </a:t>
            </a:r>
          </a:p>
        </p:txBody>
      </p:sp>
    </p:spTree>
    <p:extLst>
      <p:ext uri="{BB962C8B-B14F-4D97-AF65-F5344CB8AC3E}">
        <p14:creationId xmlns:p14="http://schemas.microsoft.com/office/powerpoint/2010/main" val="366633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plant&#10;&#10;Description automatically generated">
            <a:extLst>
              <a:ext uri="{FF2B5EF4-FFF2-40B4-BE49-F238E27FC236}">
                <a16:creationId xmlns:a16="http://schemas.microsoft.com/office/drawing/2014/main" id="{0267D987-565C-B94D-94C8-048DCBB2AFE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85DE64-4CF8-1343-8477-6E7CCB9653CA}"/>
              </a:ext>
            </a:extLst>
          </p:cNvPr>
          <p:cNvSpPr>
            <a:spLocks noGrp="1"/>
          </p:cNvSpPr>
          <p:nvPr>
            <p:ph type="title"/>
          </p:nvPr>
        </p:nvSpPr>
        <p:spPr/>
        <p:txBody>
          <a:bodyPr/>
          <a:lstStyle/>
          <a:p>
            <a:r>
              <a:rPr lang="en-US" b="1">
                <a:latin typeface="Corbel" panose="020B0503020204020204" pitchFamily="34" charset="0"/>
              </a:rPr>
              <a:t>Need Statement</a:t>
            </a:r>
          </a:p>
        </p:txBody>
      </p:sp>
      <p:sp>
        <p:nvSpPr>
          <p:cNvPr id="3" name="Content Placeholder 2">
            <a:extLst>
              <a:ext uri="{FF2B5EF4-FFF2-40B4-BE49-F238E27FC236}">
                <a16:creationId xmlns:a16="http://schemas.microsoft.com/office/drawing/2014/main" id="{73BE7838-CF6F-0E4B-B619-115FE88600A7}"/>
              </a:ext>
            </a:extLst>
          </p:cNvPr>
          <p:cNvSpPr>
            <a:spLocks noGrp="1"/>
          </p:cNvSpPr>
          <p:nvPr>
            <p:ph idx="1"/>
          </p:nvPr>
        </p:nvSpPr>
        <p:spPr>
          <a:xfrm>
            <a:off x="838200" y="1825625"/>
            <a:ext cx="8548688" cy="4351338"/>
          </a:xfrm>
        </p:spPr>
        <p:txBody>
          <a:bodyPr/>
          <a:lstStyle/>
          <a:p>
            <a:r>
              <a:rPr lang="en-US"/>
              <a:t>We seek funding for the construction of portable shelters that will house koalas.</a:t>
            </a:r>
          </a:p>
          <a:p>
            <a:r>
              <a:rPr lang="en-US"/>
              <a:t>These shelters will comply with the guidelines put out by the Department for Environment and Water of the South Australian Government.</a:t>
            </a:r>
          </a:p>
        </p:txBody>
      </p:sp>
    </p:spTree>
    <p:extLst>
      <p:ext uri="{BB962C8B-B14F-4D97-AF65-F5344CB8AC3E}">
        <p14:creationId xmlns:p14="http://schemas.microsoft.com/office/powerpoint/2010/main" val="95655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plant&#10;&#10;Description automatically generated">
            <a:extLst>
              <a:ext uri="{FF2B5EF4-FFF2-40B4-BE49-F238E27FC236}">
                <a16:creationId xmlns:a16="http://schemas.microsoft.com/office/drawing/2014/main" id="{5404CEF2-4A24-954E-8404-A128338F10D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B8531B-1375-354F-8FF1-2610D67CEE39}"/>
              </a:ext>
            </a:extLst>
          </p:cNvPr>
          <p:cNvSpPr>
            <a:spLocks noGrp="1"/>
          </p:cNvSpPr>
          <p:nvPr>
            <p:ph type="title"/>
          </p:nvPr>
        </p:nvSpPr>
        <p:spPr/>
        <p:txBody>
          <a:bodyPr/>
          <a:lstStyle/>
          <a:p>
            <a:r>
              <a:rPr lang="en-US" b="1">
                <a:latin typeface="Corbel" panose="020B0503020204020204" pitchFamily="34" charset="0"/>
              </a:rPr>
              <a:t>Objective</a:t>
            </a:r>
          </a:p>
        </p:txBody>
      </p:sp>
      <p:sp>
        <p:nvSpPr>
          <p:cNvPr id="3" name="Content Placeholder 2">
            <a:extLst>
              <a:ext uri="{FF2B5EF4-FFF2-40B4-BE49-F238E27FC236}">
                <a16:creationId xmlns:a16="http://schemas.microsoft.com/office/drawing/2014/main" id="{34B1DC70-EB7E-CD4E-AF79-605ADA0E4063}"/>
              </a:ext>
            </a:extLst>
          </p:cNvPr>
          <p:cNvSpPr>
            <a:spLocks noGrp="1"/>
          </p:cNvSpPr>
          <p:nvPr>
            <p:ph idx="1"/>
          </p:nvPr>
        </p:nvSpPr>
        <p:spPr/>
        <p:txBody>
          <a:bodyPr/>
          <a:lstStyle/>
          <a:p>
            <a:r>
              <a:rPr lang="en-US"/>
              <a:t>Rescue koalas and transport them to safe areas.</a:t>
            </a:r>
          </a:p>
          <a:p>
            <a:r>
              <a:rPr lang="en-US"/>
              <a:t>Build temporary enclosures to house the koalas.</a:t>
            </a:r>
          </a:p>
          <a:p>
            <a:r>
              <a:rPr lang="en-US"/>
              <a:t>Take care of the koalas while they live in the portable habitats.</a:t>
            </a:r>
          </a:p>
          <a:p>
            <a:r>
              <a:rPr lang="en-US"/>
              <a:t>Release the koalas back into the wild when the fires have passed, and the environment is relatively safe.</a:t>
            </a:r>
          </a:p>
          <a:p>
            <a:r>
              <a:rPr lang="en-US"/>
              <a:t>Observe the climate patterns and repeat this for as long as bushfires keep recurring</a:t>
            </a:r>
          </a:p>
        </p:txBody>
      </p:sp>
    </p:spTree>
    <p:extLst>
      <p:ext uri="{BB962C8B-B14F-4D97-AF65-F5344CB8AC3E}">
        <p14:creationId xmlns:p14="http://schemas.microsoft.com/office/powerpoint/2010/main" val="194807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plant&#10;&#10;Description automatically generated">
            <a:extLst>
              <a:ext uri="{FF2B5EF4-FFF2-40B4-BE49-F238E27FC236}">
                <a16:creationId xmlns:a16="http://schemas.microsoft.com/office/drawing/2014/main" id="{82DBEFFB-0A0C-434B-B20D-0B3E4B6C881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92E99A-7DC4-7447-A406-E7C49FB903C3}"/>
              </a:ext>
            </a:extLst>
          </p:cNvPr>
          <p:cNvSpPr>
            <a:spLocks noGrp="1"/>
          </p:cNvSpPr>
          <p:nvPr>
            <p:ph type="title"/>
          </p:nvPr>
        </p:nvSpPr>
        <p:spPr/>
        <p:txBody>
          <a:bodyPr/>
          <a:lstStyle/>
          <a:p>
            <a:r>
              <a:rPr lang="en-US" b="1">
                <a:latin typeface="Corbel" panose="020B0503020204020204" pitchFamily="34" charset="0"/>
              </a:rPr>
              <a:t>Our Idea</a:t>
            </a:r>
          </a:p>
        </p:txBody>
      </p:sp>
      <p:pic>
        <p:nvPicPr>
          <p:cNvPr id="5" name="Picture 4" descr="A close up of a building&#10;&#10;Description automatically generated">
            <a:extLst>
              <a:ext uri="{FF2B5EF4-FFF2-40B4-BE49-F238E27FC236}">
                <a16:creationId xmlns:a16="http://schemas.microsoft.com/office/drawing/2014/main" id="{CA8EFECE-EC43-6E4F-BBCD-01151811028E}"/>
              </a:ext>
            </a:extLst>
          </p:cNvPr>
          <p:cNvPicPr>
            <a:picLocks noChangeAspect="1"/>
          </p:cNvPicPr>
          <p:nvPr/>
        </p:nvPicPr>
        <p:blipFill>
          <a:blip r:embed="rId3"/>
          <a:stretch>
            <a:fillRect/>
          </a:stretch>
        </p:blipFill>
        <p:spPr>
          <a:xfrm>
            <a:off x="2901950" y="1027906"/>
            <a:ext cx="6388100" cy="5295900"/>
          </a:xfrm>
          <a:prstGeom prst="rect">
            <a:avLst/>
          </a:prstGeom>
        </p:spPr>
      </p:pic>
    </p:spTree>
    <p:extLst>
      <p:ext uri="{BB962C8B-B14F-4D97-AF65-F5344CB8AC3E}">
        <p14:creationId xmlns:p14="http://schemas.microsoft.com/office/powerpoint/2010/main" val="358978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C7F0DD2-B5CC-9E4C-BD7C-801C13957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 y="0"/>
            <a:ext cx="4986664" cy="3752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2CD7E8E-1BAE-1442-B039-F896BD0262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4388" y="0"/>
            <a:ext cx="5946074" cy="37528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CDDBA90A-2CEF-2B48-A68E-39B620220A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3" y="3705225"/>
            <a:ext cx="4969491" cy="3152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633F35-61AD-704C-A299-7CB1A21906F7}"/>
              </a:ext>
            </a:extLst>
          </p:cNvPr>
          <p:cNvSpPr txBox="1"/>
          <p:nvPr/>
        </p:nvSpPr>
        <p:spPr>
          <a:xfrm>
            <a:off x="5894388" y="4927669"/>
            <a:ext cx="2847975" cy="707886"/>
          </a:xfrm>
          <a:prstGeom prst="rect">
            <a:avLst/>
          </a:prstGeom>
          <a:noFill/>
        </p:spPr>
        <p:txBody>
          <a:bodyPr wrap="square" rtlCol="0">
            <a:spAutoFit/>
          </a:bodyPr>
          <a:lstStyle/>
          <a:p>
            <a:r>
              <a:rPr lang="en-US" sz="4000"/>
              <a:t>x2</a:t>
            </a:r>
          </a:p>
        </p:txBody>
      </p:sp>
    </p:spTree>
    <p:extLst>
      <p:ext uri="{BB962C8B-B14F-4D97-AF65-F5344CB8AC3E}">
        <p14:creationId xmlns:p14="http://schemas.microsoft.com/office/powerpoint/2010/main" val="409016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7" name="Rectangle 1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0E2CE-1996-4991-B623-1F4DCF2213BE}"/>
              </a:ext>
            </a:extLst>
          </p:cNvPr>
          <p:cNvSpPr>
            <a:spLocks noGrp="1"/>
          </p:cNvSpPr>
          <p:nvPr>
            <p:ph type="title"/>
          </p:nvPr>
        </p:nvSpPr>
        <p:spPr>
          <a:xfrm>
            <a:off x="1008184" y="174032"/>
            <a:ext cx="10175631" cy="1111843"/>
          </a:xfrm>
        </p:spPr>
        <p:txBody>
          <a:bodyPr anchor="ctr">
            <a:normAutofit/>
          </a:bodyPr>
          <a:lstStyle/>
          <a:p>
            <a:pPr algn="ctr"/>
            <a:r>
              <a:rPr lang="en-US" sz="4000" b="1">
                <a:latin typeface="Corbel" panose="020B0503020204020204" pitchFamily="34" charset="0"/>
                <a:cs typeface="Calibri Light"/>
              </a:rPr>
              <a:t>Budget and Costs </a:t>
            </a:r>
            <a:endParaRPr lang="en-US" sz="4000" b="1">
              <a:latin typeface="Corbel" panose="020B0503020204020204" pitchFamily="34" charset="0"/>
            </a:endParaRPr>
          </a:p>
        </p:txBody>
      </p:sp>
      <p:graphicFrame>
        <p:nvGraphicFramePr>
          <p:cNvPr id="11" name="Content Placeholder 4">
            <a:extLst>
              <a:ext uri="{FF2B5EF4-FFF2-40B4-BE49-F238E27FC236}">
                <a16:creationId xmlns:a16="http://schemas.microsoft.com/office/drawing/2014/main" id="{AC2EC7FB-B647-490F-84D6-8EC6496A04D2}"/>
              </a:ext>
            </a:extLst>
          </p:cNvPr>
          <p:cNvGraphicFramePr>
            <a:graphicFrameLocks/>
          </p:cNvGraphicFramePr>
          <p:nvPr>
            <p:extLst>
              <p:ext uri="{D42A27DB-BD31-4B8C-83A1-F6EECF244321}">
                <p14:modId xmlns:p14="http://schemas.microsoft.com/office/powerpoint/2010/main" val="1661640706"/>
              </p:ext>
            </p:extLst>
          </p:nvPr>
        </p:nvGraphicFramePr>
        <p:xfrm>
          <a:off x="836678" y="1588657"/>
          <a:ext cx="10515595" cy="3680685"/>
        </p:xfrm>
        <a:graphic>
          <a:graphicData uri="http://schemas.openxmlformats.org/drawingml/2006/table">
            <a:tbl>
              <a:tblPr firstRow="1" bandRow="1">
                <a:tableStyleId>{5C22544A-7EE6-4342-B048-85BDC9FD1C3A}</a:tableStyleId>
              </a:tblPr>
              <a:tblGrid>
                <a:gridCol w="3680110">
                  <a:extLst>
                    <a:ext uri="{9D8B030D-6E8A-4147-A177-3AD203B41FA5}">
                      <a16:colId xmlns:a16="http://schemas.microsoft.com/office/drawing/2014/main" val="3101250652"/>
                    </a:ext>
                  </a:extLst>
                </a:gridCol>
                <a:gridCol w="2278495">
                  <a:extLst>
                    <a:ext uri="{9D8B030D-6E8A-4147-A177-3AD203B41FA5}">
                      <a16:colId xmlns:a16="http://schemas.microsoft.com/office/drawing/2014/main" val="967997352"/>
                    </a:ext>
                  </a:extLst>
                </a:gridCol>
                <a:gridCol w="2278495">
                  <a:extLst>
                    <a:ext uri="{9D8B030D-6E8A-4147-A177-3AD203B41FA5}">
                      <a16:colId xmlns:a16="http://schemas.microsoft.com/office/drawing/2014/main" val="377878390"/>
                    </a:ext>
                  </a:extLst>
                </a:gridCol>
                <a:gridCol w="2278495">
                  <a:extLst>
                    <a:ext uri="{9D8B030D-6E8A-4147-A177-3AD203B41FA5}">
                      <a16:colId xmlns:a16="http://schemas.microsoft.com/office/drawing/2014/main" val="790498205"/>
                    </a:ext>
                  </a:extLst>
                </a:gridCol>
              </a:tblGrid>
              <a:tr h="408965">
                <a:tc>
                  <a:txBody>
                    <a:bodyPr/>
                    <a:lstStyle/>
                    <a:p>
                      <a:pPr algn="ctr" rtl="0" fontAlgn="b">
                        <a:spcBef>
                          <a:spcPts val="0"/>
                        </a:spcBef>
                        <a:spcAft>
                          <a:spcPts val="0"/>
                        </a:spcAft>
                      </a:pPr>
                      <a:r>
                        <a:rPr lang="en-US" sz="1800" u="none" strike="noStrike">
                          <a:effectLst/>
                        </a:rPr>
                        <a:t>Project Category</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Labor</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Materials</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Total</a:t>
                      </a:r>
                      <a:endParaRPr lang="en-US" sz="2700">
                        <a:effectLst/>
                      </a:endParaRPr>
                    </a:p>
                  </a:txBody>
                  <a:tcPr marL="38437" marR="38437" marT="38437" marB="38437" anchor="b"/>
                </a:tc>
                <a:extLst>
                  <a:ext uri="{0D108BD9-81ED-4DB2-BD59-A6C34878D82A}">
                    <a16:rowId xmlns:a16="http://schemas.microsoft.com/office/drawing/2014/main" val="2228286245"/>
                  </a:ext>
                </a:extLst>
              </a:tr>
              <a:tr h="408965">
                <a:tc>
                  <a:txBody>
                    <a:bodyPr/>
                    <a:lstStyle/>
                    <a:p>
                      <a:pPr algn="ctr" rtl="0" fontAlgn="b">
                        <a:spcBef>
                          <a:spcPts val="0"/>
                        </a:spcBef>
                        <a:spcAft>
                          <a:spcPts val="0"/>
                        </a:spcAft>
                      </a:pPr>
                      <a:r>
                        <a:rPr lang="en-US" sz="1800" u="none" strike="noStrike">
                          <a:effectLst/>
                        </a:rPr>
                        <a:t>Human Resources</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$445,000.00</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$124,000.00</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$569,000.00</a:t>
                      </a:r>
                      <a:endParaRPr lang="en-US" sz="2700">
                        <a:effectLst/>
                      </a:endParaRPr>
                    </a:p>
                  </a:txBody>
                  <a:tcPr marL="38437" marR="38437" marT="38437" marB="38437" anchor="b"/>
                </a:tc>
                <a:extLst>
                  <a:ext uri="{0D108BD9-81ED-4DB2-BD59-A6C34878D82A}">
                    <a16:rowId xmlns:a16="http://schemas.microsoft.com/office/drawing/2014/main" val="447975057"/>
                  </a:ext>
                </a:extLst>
              </a:tr>
              <a:tr h="408965">
                <a:tc>
                  <a:txBody>
                    <a:bodyPr/>
                    <a:lstStyle/>
                    <a:p>
                      <a:pPr algn="ctr" rtl="0" fontAlgn="b">
                        <a:spcBef>
                          <a:spcPts val="0"/>
                        </a:spcBef>
                        <a:spcAft>
                          <a:spcPts val="0"/>
                        </a:spcAft>
                      </a:pPr>
                      <a:r>
                        <a:rPr lang="en-US" sz="1800" u="none" strike="noStrike">
                          <a:effectLst/>
                        </a:rPr>
                        <a:t>Traveling Spendings</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$6,000.00</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$23,000.00</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$29,000.00</a:t>
                      </a:r>
                      <a:endParaRPr lang="en-US" sz="2700">
                        <a:effectLst/>
                      </a:endParaRPr>
                    </a:p>
                  </a:txBody>
                  <a:tcPr marL="38437" marR="38437" marT="38437" marB="38437" anchor="b"/>
                </a:tc>
                <a:extLst>
                  <a:ext uri="{0D108BD9-81ED-4DB2-BD59-A6C34878D82A}">
                    <a16:rowId xmlns:a16="http://schemas.microsoft.com/office/drawing/2014/main" val="2707535403"/>
                  </a:ext>
                </a:extLst>
              </a:tr>
              <a:tr h="408965">
                <a:tc>
                  <a:txBody>
                    <a:bodyPr/>
                    <a:lstStyle/>
                    <a:p>
                      <a:pPr algn="ctr" rtl="0" fontAlgn="b">
                        <a:spcBef>
                          <a:spcPts val="0"/>
                        </a:spcBef>
                        <a:spcAft>
                          <a:spcPts val="0"/>
                        </a:spcAft>
                      </a:pPr>
                      <a:r>
                        <a:rPr lang="en-US" sz="1800" u="none" strike="noStrike">
                          <a:effectLst/>
                        </a:rPr>
                        <a:t>Training Fees</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$4,000.00</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$1,700.00</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$5,700.00</a:t>
                      </a:r>
                      <a:endParaRPr lang="en-US" sz="2700">
                        <a:effectLst/>
                      </a:endParaRPr>
                    </a:p>
                  </a:txBody>
                  <a:tcPr marL="38437" marR="38437" marT="38437" marB="38437" anchor="b"/>
                </a:tc>
                <a:extLst>
                  <a:ext uri="{0D108BD9-81ED-4DB2-BD59-A6C34878D82A}">
                    <a16:rowId xmlns:a16="http://schemas.microsoft.com/office/drawing/2014/main" val="1356032959"/>
                  </a:ext>
                </a:extLst>
              </a:tr>
              <a:tr h="408965">
                <a:tc>
                  <a:txBody>
                    <a:bodyPr/>
                    <a:lstStyle/>
                    <a:p>
                      <a:pPr algn="ctr" rtl="0" fontAlgn="b">
                        <a:spcBef>
                          <a:spcPts val="0"/>
                        </a:spcBef>
                        <a:spcAft>
                          <a:spcPts val="0"/>
                        </a:spcAft>
                      </a:pPr>
                      <a:r>
                        <a:rPr lang="en-US" sz="1800" u="none" strike="noStrike">
                          <a:effectLst/>
                        </a:rPr>
                        <a:t>Material Resources</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$13,000.00</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$68,000.00</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$81,000.00</a:t>
                      </a:r>
                      <a:endParaRPr lang="en-US" sz="2700">
                        <a:effectLst/>
                      </a:endParaRPr>
                    </a:p>
                  </a:txBody>
                  <a:tcPr marL="38437" marR="38437" marT="38437" marB="38437" anchor="b"/>
                </a:tc>
                <a:extLst>
                  <a:ext uri="{0D108BD9-81ED-4DB2-BD59-A6C34878D82A}">
                    <a16:rowId xmlns:a16="http://schemas.microsoft.com/office/drawing/2014/main" val="3568226613"/>
                  </a:ext>
                </a:extLst>
              </a:tr>
              <a:tr h="408965">
                <a:tc>
                  <a:txBody>
                    <a:bodyPr/>
                    <a:lstStyle/>
                    <a:p>
                      <a:pPr algn="ctr" rtl="0" fontAlgn="b">
                        <a:spcBef>
                          <a:spcPts val="0"/>
                        </a:spcBef>
                        <a:spcAft>
                          <a:spcPts val="0"/>
                        </a:spcAft>
                      </a:pPr>
                      <a:r>
                        <a:rPr lang="en-US" sz="1800" u="none" strike="noStrike">
                          <a:effectLst/>
                        </a:rPr>
                        <a:t>Professional Services</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$68,000.00</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$14,000.00</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$82,000.00</a:t>
                      </a:r>
                      <a:endParaRPr lang="en-US" sz="2700">
                        <a:effectLst/>
                      </a:endParaRPr>
                    </a:p>
                  </a:txBody>
                  <a:tcPr marL="38437" marR="38437" marT="38437" marB="38437" anchor="b"/>
                </a:tc>
                <a:extLst>
                  <a:ext uri="{0D108BD9-81ED-4DB2-BD59-A6C34878D82A}">
                    <a16:rowId xmlns:a16="http://schemas.microsoft.com/office/drawing/2014/main" val="1348237860"/>
                  </a:ext>
                </a:extLst>
              </a:tr>
              <a:tr h="408965">
                <a:tc>
                  <a:txBody>
                    <a:bodyPr/>
                    <a:lstStyle/>
                    <a:p>
                      <a:pPr algn="ctr" rtl="0" fontAlgn="b">
                        <a:spcBef>
                          <a:spcPts val="0"/>
                        </a:spcBef>
                        <a:spcAft>
                          <a:spcPts val="0"/>
                        </a:spcAft>
                      </a:pPr>
                      <a:r>
                        <a:rPr lang="en-US" sz="1800" u="none" strike="noStrike">
                          <a:effectLst/>
                        </a:rPr>
                        <a:t>Capital Expenditures</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$13,000.00</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$47,000.00</a:t>
                      </a:r>
                      <a:endParaRPr lang="en-US" sz="2700">
                        <a:effectLst/>
                      </a:endParaRPr>
                    </a:p>
                  </a:txBody>
                  <a:tcPr marL="38437" marR="38437" marT="38437" marB="38437" anchor="b"/>
                </a:tc>
                <a:tc>
                  <a:txBody>
                    <a:bodyPr/>
                    <a:lstStyle/>
                    <a:p>
                      <a:pPr algn="ctr" rtl="0" fontAlgn="b">
                        <a:spcBef>
                          <a:spcPts val="0"/>
                        </a:spcBef>
                        <a:spcAft>
                          <a:spcPts val="0"/>
                        </a:spcAft>
                      </a:pPr>
                      <a:r>
                        <a:rPr lang="en-US" sz="1800" u="none" strike="noStrike">
                          <a:effectLst/>
                        </a:rPr>
                        <a:t>$60,000.00</a:t>
                      </a:r>
                      <a:endParaRPr lang="en-US" sz="2700">
                        <a:effectLst/>
                      </a:endParaRPr>
                    </a:p>
                  </a:txBody>
                  <a:tcPr marL="38437" marR="38437" marT="38437" marB="38437" anchor="b"/>
                </a:tc>
                <a:extLst>
                  <a:ext uri="{0D108BD9-81ED-4DB2-BD59-A6C34878D82A}">
                    <a16:rowId xmlns:a16="http://schemas.microsoft.com/office/drawing/2014/main" val="889781323"/>
                  </a:ext>
                </a:extLst>
              </a:tr>
              <a:tr h="408965">
                <a:tc>
                  <a:txBody>
                    <a:bodyPr/>
                    <a:lstStyle/>
                    <a:p>
                      <a:pPr algn="ctr" rtl="0" fontAlgn="b">
                        <a:spcBef>
                          <a:spcPts val="0"/>
                        </a:spcBef>
                        <a:spcAft>
                          <a:spcPts val="0"/>
                        </a:spcAft>
                      </a:pPr>
                      <a:r>
                        <a:rPr lang="en-US" sz="1800" u="none" strike="noStrike">
                          <a:effectLst/>
                        </a:rPr>
                        <a:t>Contingency Reserves</a:t>
                      </a:r>
                      <a:endParaRPr lang="en-US" sz="2700">
                        <a:effectLst/>
                      </a:endParaRPr>
                    </a:p>
                  </a:txBody>
                  <a:tcPr marL="38437" marR="38437" marT="38437" marB="38437" anchor="b"/>
                </a:tc>
                <a:tc gridSpan="2">
                  <a:txBody>
                    <a:bodyPr/>
                    <a:lstStyle/>
                    <a:p>
                      <a:pPr algn="ctr" rtl="0" fontAlgn="b">
                        <a:spcBef>
                          <a:spcPts val="0"/>
                        </a:spcBef>
                        <a:spcAft>
                          <a:spcPts val="0"/>
                        </a:spcAft>
                      </a:pPr>
                      <a:r>
                        <a:rPr lang="en-US" sz="1800" u="none" strike="noStrike">
                          <a:effectLst/>
                        </a:rPr>
                        <a:t>$82,670.00</a:t>
                      </a:r>
                      <a:endParaRPr lang="en-US" sz="2700">
                        <a:effectLst/>
                      </a:endParaRPr>
                    </a:p>
                  </a:txBody>
                  <a:tcPr marL="38437" marR="38437" marT="38437" marB="38437" anchor="b"/>
                </a:tc>
                <a:tc hMerge="1">
                  <a:txBody>
                    <a:bodyPr/>
                    <a:lstStyle/>
                    <a:p>
                      <a:endParaRPr lang="en-US"/>
                    </a:p>
                  </a:txBody>
                  <a:tcPr/>
                </a:tc>
                <a:tc>
                  <a:txBody>
                    <a:bodyPr/>
                    <a:lstStyle/>
                    <a:p>
                      <a:pPr algn="ctr" rtl="0" fontAlgn="b">
                        <a:spcBef>
                          <a:spcPts val="0"/>
                        </a:spcBef>
                        <a:spcAft>
                          <a:spcPts val="0"/>
                        </a:spcAft>
                      </a:pPr>
                      <a:r>
                        <a:rPr lang="en-US" sz="1800" u="none" strike="noStrike">
                          <a:effectLst/>
                        </a:rPr>
                        <a:t>$82,670.00</a:t>
                      </a:r>
                      <a:endParaRPr lang="en-US" sz="2700">
                        <a:effectLst/>
                      </a:endParaRPr>
                    </a:p>
                  </a:txBody>
                  <a:tcPr marL="38437" marR="38437" marT="38437" marB="38437" anchor="b"/>
                </a:tc>
                <a:extLst>
                  <a:ext uri="{0D108BD9-81ED-4DB2-BD59-A6C34878D82A}">
                    <a16:rowId xmlns:a16="http://schemas.microsoft.com/office/drawing/2014/main" val="730443158"/>
                  </a:ext>
                </a:extLst>
              </a:tr>
              <a:tr h="408965">
                <a:tc gridSpan="3">
                  <a:txBody>
                    <a:bodyPr/>
                    <a:lstStyle/>
                    <a:p>
                      <a:pPr algn="ctr" rtl="0" fontAlgn="b">
                        <a:spcBef>
                          <a:spcPts val="0"/>
                        </a:spcBef>
                        <a:spcAft>
                          <a:spcPts val="0"/>
                        </a:spcAft>
                      </a:pPr>
                      <a:r>
                        <a:rPr lang="en-US" sz="1800" u="none" strike="noStrike">
                          <a:effectLst/>
                        </a:rPr>
                        <a:t>Total</a:t>
                      </a:r>
                      <a:endParaRPr lang="en-US" sz="2700">
                        <a:effectLst/>
                      </a:endParaRPr>
                    </a:p>
                  </a:txBody>
                  <a:tcPr marL="38437" marR="38437" marT="38437" marB="38437" anchor="b"/>
                </a:tc>
                <a:tc hMerge="1">
                  <a:txBody>
                    <a:bodyPr/>
                    <a:lstStyle/>
                    <a:p>
                      <a:endParaRPr lang="en-US"/>
                    </a:p>
                  </a:txBody>
                  <a:tcPr/>
                </a:tc>
                <a:tc hMerge="1">
                  <a:txBody>
                    <a:bodyPr/>
                    <a:lstStyle/>
                    <a:p>
                      <a:endParaRPr lang="en-US"/>
                    </a:p>
                  </a:txBody>
                  <a:tcPr/>
                </a:tc>
                <a:tc>
                  <a:txBody>
                    <a:bodyPr/>
                    <a:lstStyle/>
                    <a:p>
                      <a:pPr algn="ctr" rtl="0" fontAlgn="b">
                        <a:spcBef>
                          <a:spcPts val="0"/>
                        </a:spcBef>
                        <a:spcAft>
                          <a:spcPts val="0"/>
                        </a:spcAft>
                      </a:pPr>
                      <a:r>
                        <a:rPr lang="en-US" sz="1800" u="none" strike="noStrike">
                          <a:effectLst/>
                        </a:rPr>
                        <a:t>$909,370.00</a:t>
                      </a:r>
                      <a:endParaRPr lang="en-US" sz="2700">
                        <a:effectLst/>
                      </a:endParaRPr>
                    </a:p>
                  </a:txBody>
                  <a:tcPr marL="38437" marR="38437" marT="38437" marB="38437" anchor="b"/>
                </a:tc>
                <a:extLst>
                  <a:ext uri="{0D108BD9-81ED-4DB2-BD59-A6C34878D82A}">
                    <a16:rowId xmlns:a16="http://schemas.microsoft.com/office/drawing/2014/main" val="2484417225"/>
                  </a:ext>
                </a:extLst>
              </a:tr>
            </a:tbl>
          </a:graphicData>
        </a:graphic>
      </p:graphicFrame>
    </p:spTree>
    <p:extLst>
      <p:ext uri="{BB962C8B-B14F-4D97-AF65-F5344CB8AC3E}">
        <p14:creationId xmlns:p14="http://schemas.microsoft.com/office/powerpoint/2010/main" val="3425818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DC11-56D9-214B-ACA6-EACCE8C9E73D}"/>
              </a:ext>
            </a:extLst>
          </p:cNvPr>
          <p:cNvSpPr>
            <a:spLocks noGrp="1"/>
          </p:cNvSpPr>
          <p:nvPr>
            <p:ph type="title"/>
          </p:nvPr>
        </p:nvSpPr>
        <p:spPr/>
        <p:txBody>
          <a:bodyPr/>
          <a:lstStyle/>
          <a:p>
            <a:pPr algn="ctr"/>
            <a:r>
              <a:rPr lang="en-US" b="1">
                <a:latin typeface="Corbel" panose="020B0503020204020204" pitchFamily="34" charset="0"/>
              </a:rPr>
              <a:t>Schedule</a:t>
            </a:r>
          </a:p>
        </p:txBody>
      </p:sp>
      <p:graphicFrame>
        <p:nvGraphicFramePr>
          <p:cNvPr id="3" name="Content Placeholder 4">
            <a:extLst>
              <a:ext uri="{FF2B5EF4-FFF2-40B4-BE49-F238E27FC236}">
                <a16:creationId xmlns:a16="http://schemas.microsoft.com/office/drawing/2014/main" id="{784A9823-5D25-6B4A-8267-9D963BA171DE}"/>
              </a:ext>
            </a:extLst>
          </p:cNvPr>
          <p:cNvGraphicFramePr>
            <a:graphicFrameLocks/>
          </p:cNvGraphicFramePr>
          <p:nvPr>
            <p:extLst>
              <p:ext uri="{D42A27DB-BD31-4B8C-83A1-F6EECF244321}">
                <p14:modId xmlns:p14="http://schemas.microsoft.com/office/powerpoint/2010/main" val="278370829"/>
              </p:ext>
            </p:extLst>
          </p:nvPr>
        </p:nvGraphicFramePr>
        <p:xfrm>
          <a:off x="643467" y="1816775"/>
          <a:ext cx="10905067" cy="4385392"/>
        </p:xfrm>
        <a:graphic>
          <a:graphicData uri="http://schemas.openxmlformats.org/drawingml/2006/table">
            <a:tbl>
              <a:tblPr firstRow="1" bandRow="1">
                <a:tableStyleId>{5C22544A-7EE6-4342-B048-85BDC9FD1C3A}</a:tableStyleId>
              </a:tblPr>
              <a:tblGrid>
                <a:gridCol w="1667247">
                  <a:extLst>
                    <a:ext uri="{9D8B030D-6E8A-4147-A177-3AD203B41FA5}">
                      <a16:colId xmlns:a16="http://schemas.microsoft.com/office/drawing/2014/main" val="1330516656"/>
                    </a:ext>
                  </a:extLst>
                </a:gridCol>
                <a:gridCol w="9237820">
                  <a:extLst>
                    <a:ext uri="{9D8B030D-6E8A-4147-A177-3AD203B41FA5}">
                      <a16:colId xmlns:a16="http://schemas.microsoft.com/office/drawing/2014/main" val="1368523501"/>
                    </a:ext>
                  </a:extLst>
                </a:gridCol>
              </a:tblGrid>
              <a:tr h="325264">
                <a:tc>
                  <a:txBody>
                    <a:bodyPr/>
                    <a:lstStyle/>
                    <a:p>
                      <a:pPr rtl="0" fontAlgn="t">
                        <a:spcBef>
                          <a:spcPts val="0"/>
                        </a:spcBef>
                        <a:spcAft>
                          <a:spcPts val="0"/>
                        </a:spcAft>
                      </a:pPr>
                      <a:r>
                        <a:rPr lang="en-US" sz="1100" u="none" strike="noStrike">
                          <a:effectLst/>
                        </a:rPr>
                        <a:t>Date</a:t>
                      </a:r>
                      <a:endParaRPr lang="en-US" sz="1700">
                        <a:effectLst/>
                      </a:endParaRPr>
                    </a:p>
                  </a:txBody>
                  <a:tcPr marL="59616" marR="59616" marT="59616" marB="59616"/>
                </a:tc>
                <a:tc>
                  <a:txBody>
                    <a:bodyPr/>
                    <a:lstStyle/>
                    <a:p>
                      <a:pPr rtl="0" fontAlgn="t">
                        <a:spcBef>
                          <a:spcPts val="0"/>
                        </a:spcBef>
                        <a:spcAft>
                          <a:spcPts val="0"/>
                        </a:spcAft>
                      </a:pPr>
                      <a:r>
                        <a:rPr lang="en-US" sz="1100" u="none" strike="noStrike">
                          <a:effectLst/>
                        </a:rPr>
                        <a:t>Task</a:t>
                      </a:r>
                      <a:endParaRPr lang="en-US" sz="1700">
                        <a:effectLst/>
                      </a:endParaRPr>
                    </a:p>
                  </a:txBody>
                  <a:tcPr marL="59616" marR="59616" marT="59616" marB="59616"/>
                </a:tc>
                <a:extLst>
                  <a:ext uri="{0D108BD9-81ED-4DB2-BD59-A6C34878D82A}">
                    <a16:rowId xmlns:a16="http://schemas.microsoft.com/office/drawing/2014/main" val="164678531"/>
                  </a:ext>
                </a:extLst>
              </a:tr>
              <a:tr h="496957">
                <a:tc>
                  <a:txBody>
                    <a:bodyPr/>
                    <a:lstStyle/>
                    <a:p>
                      <a:pPr rtl="0" fontAlgn="t">
                        <a:spcBef>
                          <a:spcPts val="0"/>
                        </a:spcBef>
                        <a:spcAft>
                          <a:spcPts val="0"/>
                        </a:spcAft>
                      </a:pPr>
                      <a:r>
                        <a:rPr lang="en-US" sz="1400" u="none" strike="noStrike">
                          <a:effectLst/>
                        </a:rPr>
                        <a:t>01/01/2021</a:t>
                      </a:r>
                      <a:endParaRPr lang="en-US" sz="1400">
                        <a:effectLst/>
                      </a:endParaRPr>
                    </a:p>
                  </a:txBody>
                  <a:tcPr marL="59616" marR="59616" marT="59616" marB="59616"/>
                </a:tc>
                <a:tc>
                  <a:txBody>
                    <a:bodyPr/>
                    <a:lstStyle/>
                    <a:p>
                      <a:pPr rtl="0" fontAlgn="t">
                        <a:spcBef>
                          <a:spcPts val="0"/>
                        </a:spcBef>
                        <a:spcAft>
                          <a:spcPts val="0"/>
                        </a:spcAft>
                      </a:pPr>
                      <a:r>
                        <a:rPr lang="en-US" sz="1400" u="none" strike="noStrike">
                          <a:effectLst/>
                        </a:rPr>
                        <a:t>Meet with Andrew Metcalfe, Executive of Australia's Department of Agriculture Water, and The Environment. This meeting will be conducted via zoom due to the current pandemic. </a:t>
                      </a:r>
                      <a:endParaRPr lang="en-US" sz="1400">
                        <a:effectLst/>
                      </a:endParaRPr>
                    </a:p>
                  </a:txBody>
                  <a:tcPr marL="59616" marR="59616" marT="59616" marB="59616"/>
                </a:tc>
                <a:extLst>
                  <a:ext uri="{0D108BD9-81ED-4DB2-BD59-A6C34878D82A}">
                    <a16:rowId xmlns:a16="http://schemas.microsoft.com/office/drawing/2014/main" val="4025515579"/>
                  </a:ext>
                </a:extLst>
              </a:tr>
              <a:tr h="325264">
                <a:tc>
                  <a:txBody>
                    <a:bodyPr/>
                    <a:lstStyle/>
                    <a:p>
                      <a:pPr rtl="0" fontAlgn="t">
                        <a:spcBef>
                          <a:spcPts val="0"/>
                        </a:spcBef>
                        <a:spcAft>
                          <a:spcPts val="0"/>
                        </a:spcAft>
                      </a:pPr>
                      <a:r>
                        <a:rPr lang="en-US" sz="1400" u="none" strike="noStrike">
                          <a:effectLst/>
                        </a:rPr>
                        <a:t>01/15/2021</a:t>
                      </a:r>
                      <a:endParaRPr lang="en-US" sz="1400">
                        <a:effectLst/>
                      </a:endParaRPr>
                    </a:p>
                  </a:txBody>
                  <a:tcPr marL="59616" marR="59616" marT="59616" marB="59616"/>
                </a:tc>
                <a:tc>
                  <a:txBody>
                    <a:bodyPr/>
                    <a:lstStyle/>
                    <a:p>
                      <a:pPr rtl="0" fontAlgn="t">
                        <a:spcBef>
                          <a:spcPts val="0"/>
                        </a:spcBef>
                        <a:spcAft>
                          <a:spcPts val="0"/>
                        </a:spcAft>
                      </a:pPr>
                      <a:r>
                        <a:rPr lang="en-US" sz="1400" u="none" strike="noStrike">
                          <a:effectLst/>
                        </a:rPr>
                        <a:t>Travel to Australia to meet with representatives of Andrew Metcalfe and further discuss our proposal.</a:t>
                      </a:r>
                      <a:endParaRPr lang="en-US" sz="1400">
                        <a:effectLst/>
                      </a:endParaRPr>
                    </a:p>
                  </a:txBody>
                  <a:tcPr marL="59616" marR="59616" marT="59616" marB="59616"/>
                </a:tc>
                <a:extLst>
                  <a:ext uri="{0D108BD9-81ED-4DB2-BD59-A6C34878D82A}">
                    <a16:rowId xmlns:a16="http://schemas.microsoft.com/office/drawing/2014/main" val="2210844851"/>
                  </a:ext>
                </a:extLst>
              </a:tr>
              <a:tr h="496957">
                <a:tc>
                  <a:txBody>
                    <a:bodyPr/>
                    <a:lstStyle/>
                    <a:p>
                      <a:pPr rtl="0" fontAlgn="t">
                        <a:spcBef>
                          <a:spcPts val="0"/>
                        </a:spcBef>
                        <a:spcAft>
                          <a:spcPts val="0"/>
                        </a:spcAft>
                      </a:pPr>
                      <a:r>
                        <a:rPr lang="en-US" sz="1400" u="none" strike="noStrike">
                          <a:effectLst/>
                        </a:rPr>
                        <a:t>02/01/2021</a:t>
                      </a:r>
                      <a:endParaRPr lang="en-US" sz="1400">
                        <a:effectLst/>
                      </a:endParaRPr>
                    </a:p>
                  </a:txBody>
                  <a:tcPr marL="59616" marR="59616" marT="59616" marB="59616"/>
                </a:tc>
                <a:tc>
                  <a:txBody>
                    <a:bodyPr/>
                    <a:lstStyle/>
                    <a:p>
                      <a:pPr rtl="0" fontAlgn="t">
                        <a:spcBef>
                          <a:spcPts val="0"/>
                        </a:spcBef>
                        <a:spcAft>
                          <a:spcPts val="0"/>
                        </a:spcAft>
                      </a:pPr>
                      <a:r>
                        <a:rPr lang="en-US" sz="1400" u="none" strike="noStrike">
                          <a:effectLst/>
                        </a:rPr>
                        <a:t>Visit veterinarian wildlife hospitals to meet with caretakers and specialists to have a better understanding of the situation that animals are facing regarding bushfires. </a:t>
                      </a:r>
                      <a:endParaRPr lang="en-US" sz="1400">
                        <a:effectLst/>
                      </a:endParaRPr>
                    </a:p>
                  </a:txBody>
                  <a:tcPr marL="59616" marR="59616" marT="59616" marB="59616"/>
                </a:tc>
                <a:extLst>
                  <a:ext uri="{0D108BD9-81ED-4DB2-BD59-A6C34878D82A}">
                    <a16:rowId xmlns:a16="http://schemas.microsoft.com/office/drawing/2014/main" val="647232788"/>
                  </a:ext>
                </a:extLst>
              </a:tr>
              <a:tr h="325264">
                <a:tc>
                  <a:txBody>
                    <a:bodyPr/>
                    <a:lstStyle/>
                    <a:p>
                      <a:pPr rtl="0" fontAlgn="t">
                        <a:spcBef>
                          <a:spcPts val="0"/>
                        </a:spcBef>
                        <a:spcAft>
                          <a:spcPts val="0"/>
                        </a:spcAft>
                      </a:pPr>
                      <a:r>
                        <a:rPr lang="en-US" sz="1400" u="none" strike="noStrike">
                          <a:effectLst/>
                        </a:rPr>
                        <a:t>02/10/2021</a:t>
                      </a:r>
                      <a:endParaRPr lang="en-US" sz="1400">
                        <a:effectLst/>
                      </a:endParaRPr>
                    </a:p>
                  </a:txBody>
                  <a:tcPr marL="59616" marR="59616" marT="59616" marB="59616"/>
                </a:tc>
                <a:tc>
                  <a:txBody>
                    <a:bodyPr/>
                    <a:lstStyle/>
                    <a:p>
                      <a:pPr rtl="0" fontAlgn="t">
                        <a:spcBef>
                          <a:spcPts val="0"/>
                        </a:spcBef>
                        <a:spcAft>
                          <a:spcPts val="0"/>
                        </a:spcAft>
                      </a:pPr>
                      <a:r>
                        <a:rPr lang="en-US" sz="1400" u="none" strike="noStrike">
                          <a:effectLst/>
                        </a:rPr>
                        <a:t>Travel to areas that have been affected by bushfires to study the habitats and gather more information. </a:t>
                      </a:r>
                      <a:endParaRPr lang="en-US" sz="1400">
                        <a:effectLst/>
                      </a:endParaRPr>
                    </a:p>
                  </a:txBody>
                  <a:tcPr marL="59616" marR="59616" marT="59616" marB="59616"/>
                </a:tc>
                <a:extLst>
                  <a:ext uri="{0D108BD9-81ED-4DB2-BD59-A6C34878D82A}">
                    <a16:rowId xmlns:a16="http://schemas.microsoft.com/office/drawing/2014/main" val="2519165863"/>
                  </a:ext>
                </a:extLst>
              </a:tr>
              <a:tr h="325264">
                <a:tc>
                  <a:txBody>
                    <a:bodyPr/>
                    <a:lstStyle/>
                    <a:p>
                      <a:pPr rtl="0" fontAlgn="t">
                        <a:spcBef>
                          <a:spcPts val="0"/>
                        </a:spcBef>
                        <a:spcAft>
                          <a:spcPts val="0"/>
                        </a:spcAft>
                      </a:pPr>
                      <a:r>
                        <a:rPr lang="en-US" sz="1400" u="none" strike="noStrike">
                          <a:effectLst/>
                        </a:rPr>
                        <a:t>02/15/2021</a:t>
                      </a:r>
                      <a:endParaRPr lang="en-US" sz="1400">
                        <a:effectLst/>
                      </a:endParaRPr>
                    </a:p>
                  </a:txBody>
                  <a:tcPr marL="59616" marR="59616" marT="59616" marB="59616"/>
                </a:tc>
                <a:tc>
                  <a:txBody>
                    <a:bodyPr/>
                    <a:lstStyle/>
                    <a:p>
                      <a:pPr rtl="0" fontAlgn="t">
                        <a:spcBef>
                          <a:spcPts val="0"/>
                        </a:spcBef>
                        <a:spcAft>
                          <a:spcPts val="0"/>
                        </a:spcAft>
                      </a:pPr>
                      <a:r>
                        <a:rPr lang="en-US" sz="1400" u="none" strike="noStrike">
                          <a:effectLst/>
                        </a:rPr>
                        <a:t>Gather all materials and necessary tools to build the portable shelters.  </a:t>
                      </a:r>
                      <a:endParaRPr lang="en-US" sz="1400">
                        <a:effectLst/>
                      </a:endParaRPr>
                    </a:p>
                  </a:txBody>
                  <a:tcPr marL="59616" marR="59616" marT="59616" marB="59616"/>
                </a:tc>
                <a:extLst>
                  <a:ext uri="{0D108BD9-81ED-4DB2-BD59-A6C34878D82A}">
                    <a16:rowId xmlns:a16="http://schemas.microsoft.com/office/drawing/2014/main" val="217783719"/>
                  </a:ext>
                </a:extLst>
              </a:tr>
              <a:tr h="325264">
                <a:tc>
                  <a:txBody>
                    <a:bodyPr/>
                    <a:lstStyle/>
                    <a:p>
                      <a:pPr rtl="0" fontAlgn="t">
                        <a:spcBef>
                          <a:spcPts val="0"/>
                        </a:spcBef>
                        <a:spcAft>
                          <a:spcPts val="0"/>
                        </a:spcAft>
                      </a:pPr>
                      <a:r>
                        <a:rPr lang="en-US" sz="1400" u="none" strike="noStrike">
                          <a:effectLst/>
                        </a:rPr>
                        <a:t>03/01/2021</a:t>
                      </a:r>
                      <a:endParaRPr lang="en-US" sz="1400">
                        <a:effectLst/>
                      </a:endParaRPr>
                    </a:p>
                  </a:txBody>
                  <a:tcPr marL="59616" marR="59616" marT="59616" marB="59616"/>
                </a:tc>
                <a:tc>
                  <a:txBody>
                    <a:bodyPr/>
                    <a:lstStyle/>
                    <a:p>
                      <a:pPr rtl="0" fontAlgn="t">
                        <a:spcBef>
                          <a:spcPts val="0"/>
                        </a:spcBef>
                        <a:spcAft>
                          <a:spcPts val="0"/>
                        </a:spcAft>
                      </a:pPr>
                      <a:r>
                        <a:rPr lang="en-US" sz="1400" u="none" strike="noStrike">
                          <a:effectLst/>
                        </a:rPr>
                        <a:t>Deploy first portable shelter and troubleshoot.</a:t>
                      </a:r>
                      <a:endParaRPr lang="en-US" sz="1400">
                        <a:effectLst/>
                      </a:endParaRPr>
                    </a:p>
                  </a:txBody>
                  <a:tcPr marL="59616" marR="59616" marT="59616" marB="59616"/>
                </a:tc>
                <a:extLst>
                  <a:ext uri="{0D108BD9-81ED-4DB2-BD59-A6C34878D82A}">
                    <a16:rowId xmlns:a16="http://schemas.microsoft.com/office/drawing/2014/main" val="1451973910"/>
                  </a:ext>
                </a:extLst>
              </a:tr>
              <a:tr h="496957">
                <a:tc>
                  <a:txBody>
                    <a:bodyPr/>
                    <a:lstStyle/>
                    <a:p>
                      <a:pPr rtl="0" fontAlgn="t">
                        <a:spcBef>
                          <a:spcPts val="0"/>
                        </a:spcBef>
                        <a:spcAft>
                          <a:spcPts val="0"/>
                        </a:spcAft>
                      </a:pPr>
                      <a:r>
                        <a:rPr lang="en-US" sz="1400" u="none" strike="noStrike">
                          <a:effectLst/>
                        </a:rPr>
                        <a:t>03/15/2021</a:t>
                      </a:r>
                      <a:endParaRPr lang="en-US" sz="1400">
                        <a:effectLst/>
                      </a:endParaRPr>
                    </a:p>
                  </a:txBody>
                  <a:tcPr marL="59616" marR="59616" marT="59616" marB="59616"/>
                </a:tc>
                <a:tc>
                  <a:txBody>
                    <a:bodyPr/>
                    <a:lstStyle/>
                    <a:p>
                      <a:pPr rtl="0" fontAlgn="t">
                        <a:spcBef>
                          <a:spcPts val="0"/>
                        </a:spcBef>
                        <a:spcAft>
                          <a:spcPts val="0"/>
                        </a:spcAft>
                      </a:pPr>
                      <a:r>
                        <a:rPr lang="en-US" sz="1400" u="none" strike="noStrike">
                          <a:effectLst/>
                        </a:rPr>
                        <a:t>Visit an area with high risk of bushfire and capture a small amount of koalas to redeploy in portable shelters where they will be given medical attention and proper care.</a:t>
                      </a:r>
                      <a:endParaRPr lang="en-US" sz="1400">
                        <a:effectLst/>
                      </a:endParaRPr>
                    </a:p>
                  </a:txBody>
                  <a:tcPr marL="59616" marR="59616" marT="59616" marB="59616"/>
                </a:tc>
                <a:extLst>
                  <a:ext uri="{0D108BD9-81ED-4DB2-BD59-A6C34878D82A}">
                    <a16:rowId xmlns:a16="http://schemas.microsoft.com/office/drawing/2014/main" val="2923397920"/>
                  </a:ext>
                </a:extLst>
              </a:tr>
              <a:tr h="496957">
                <a:tc>
                  <a:txBody>
                    <a:bodyPr/>
                    <a:lstStyle/>
                    <a:p>
                      <a:pPr rtl="0" fontAlgn="t">
                        <a:spcBef>
                          <a:spcPts val="0"/>
                        </a:spcBef>
                        <a:spcAft>
                          <a:spcPts val="0"/>
                        </a:spcAft>
                      </a:pPr>
                      <a:r>
                        <a:rPr lang="en-US" sz="1400" u="none" strike="noStrike">
                          <a:effectLst/>
                        </a:rPr>
                        <a:t>04/01/2020 - 05/14/2020</a:t>
                      </a:r>
                      <a:endParaRPr lang="en-US" sz="1400">
                        <a:effectLst/>
                      </a:endParaRPr>
                    </a:p>
                  </a:txBody>
                  <a:tcPr marL="59616" marR="59616" marT="59616" marB="59616"/>
                </a:tc>
                <a:tc>
                  <a:txBody>
                    <a:bodyPr/>
                    <a:lstStyle/>
                    <a:p>
                      <a:pPr rtl="0" fontAlgn="t">
                        <a:spcBef>
                          <a:spcPts val="0"/>
                        </a:spcBef>
                        <a:spcAft>
                          <a:spcPts val="0"/>
                        </a:spcAft>
                      </a:pPr>
                      <a:r>
                        <a:rPr lang="en-US" sz="1400" u="none" strike="noStrike">
                          <a:effectLst/>
                        </a:rPr>
                        <a:t>We expect to reintroduce koalas to safe areas between these dates; however, the date may vary for each koala.</a:t>
                      </a:r>
                      <a:endParaRPr lang="en-US" sz="1400">
                        <a:effectLst/>
                      </a:endParaRPr>
                    </a:p>
                  </a:txBody>
                  <a:tcPr marL="59616" marR="59616" marT="59616" marB="59616"/>
                </a:tc>
                <a:extLst>
                  <a:ext uri="{0D108BD9-81ED-4DB2-BD59-A6C34878D82A}">
                    <a16:rowId xmlns:a16="http://schemas.microsoft.com/office/drawing/2014/main" val="603482930"/>
                  </a:ext>
                </a:extLst>
              </a:tr>
              <a:tr h="496957">
                <a:tc>
                  <a:txBody>
                    <a:bodyPr/>
                    <a:lstStyle/>
                    <a:p>
                      <a:pPr rtl="0" fontAlgn="t">
                        <a:spcBef>
                          <a:spcPts val="0"/>
                        </a:spcBef>
                        <a:spcAft>
                          <a:spcPts val="0"/>
                        </a:spcAft>
                      </a:pPr>
                      <a:r>
                        <a:rPr lang="en-US" sz="1400" u="none" strike="noStrike">
                          <a:effectLst/>
                        </a:rPr>
                        <a:t>05/15/2020</a:t>
                      </a:r>
                      <a:endParaRPr lang="en-US" sz="1400">
                        <a:effectLst/>
                      </a:endParaRPr>
                    </a:p>
                  </a:txBody>
                  <a:tcPr marL="59616" marR="59616" marT="59616" marB="59616"/>
                </a:tc>
                <a:tc>
                  <a:txBody>
                    <a:bodyPr/>
                    <a:lstStyle/>
                    <a:p>
                      <a:pPr rtl="0" fontAlgn="t">
                        <a:spcBef>
                          <a:spcPts val="0"/>
                        </a:spcBef>
                        <a:spcAft>
                          <a:spcPts val="0"/>
                        </a:spcAft>
                      </a:pPr>
                      <a:r>
                        <a:rPr lang="en-US" sz="1400" u="none" strike="noStrike">
                          <a:effectLst/>
                        </a:rPr>
                        <a:t>After proving to be successful we will work on more areas and accept any and all koalas who may be suffering a loss of their home.</a:t>
                      </a:r>
                      <a:endParaRPr lang="en-US" sz="1400">
                        <a:effectLst/>
                      </a:endParaRPr>
                    </a:p>
                  </a:txBody>
                  <a:tcPr marL="59616" marR="59616" marT="59616" marB="59616"/>
                </a:tc>
                <a:extLst>
                  <a:ext uri="{0D108BD9-81ED-4DB2-BD59-A6C34878D82A}">
                    <a16:rowId xmlns:a16="http://schemas.microsoft.com/office/drawing/2014/main" val="3542385431"/>
                  </a:ext>
                </a:extLst>
              </a:tr>
            </a:tbl>
          </a:graphicData>
        </a:graphic>
      </p:graphicFrame>
    </p:spTree>
    <p:extLst>
      <p:ext uri="{BB962C8B-B14F-4D97-AF65-F5344CB8AC3E}">
        <p14:creationId xmlns:p14="http://schemas.microsoft.com/office/powerpoint/2010/main" val="2527665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1196</Words>
  <Application>Microsoft Macintosh PowerPoint</Application>
  <PresentationFormat>Widescreen</PresentationFormat>
  <Paragraphs>123</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Athelas</vt:lpstr>
      <vt:lpstr>Bodoni 72 Book</vt:lpstr>
      <vt:lpstr>Calibri</vt:lpstr>
      <vt:lpstr>Calibri Light</vt:lpstr>
      <vt:lpstr>Corbel</vt:lpstr>
      <vt:lpstr>Office Theme</vt:lpstr>
      <vt:lpstr>PowerPoint Presentation</vt:lpstr>
      <vt:lpstr>Background</vt:lpstr>
      <vt:lpstr>Introduction </vt:lpstr>
      <vt:lpstr>Need Statement</vt:lpstr>
      <vt:lpstr>Objective</vt:lpstr>
      <vt:lpstr>Our Idea</vt:lpstr>
      <vt:lpstr>PowerPoint Presentation</vt:lpstr>
      <vt:lpstr>Budget and Costs </vt:lpstr>
      <vt:lpstr>Schedule</vt:lpstr>
      <vt:lpstr>Quality Assurance Plan</vt:lpstr>
      <vt:lpstr>Measure of Success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Wildfire Animal Rescue via Temporary Habitats and Relocation </dc:title>
  <dc:creator>pstruga000@citymail.cuny.edu</dc:creator>
  <cp:lastModifiedBy>Microsoft Office User</cp:lastModifiedBy>
  <cp:revision>15</cp:revision>
  <dcterms:created xsi:type="dcterms:W3CDTF">2020-11-24T19:02:18Z</dcterms:created>
  <dcterms:modified xsi:type="dcterms:W3CDTF">2021-04-08T17:48:26Z</dcterms:modified>
</cp:coreProperties>
</file>