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22"/>
      <p:bold r:id="rId23"/>
      <p:italic r:id="rId24"/>
      <p:boldItalic r:id="rId25"/>
    </p:embeddedFont>
    <p:embeddedFont>
      <p:font typeface="Roboto" panose="02000000000000000000" pitchFamily="2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54BA003-DEAE-46D9-A1FB-54F8A6486D4A}">
  <a:tblStyle styleId="{E54BA003-DEAE-46D9-A1FB-54F8A6486D4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144" d="100"/>
          <a:sy n="144" d="100"/>
        </p:scale>
        <p:origin x="62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e3702e92d8c94cb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e3702e92d8c94cb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e3702e92d8c94cb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e3702e92d8c94cb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e3702e92d8c94cb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e3702e92d8c94cb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5e3702e92d8c94cb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5e3702e92d8c94cb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e3702e92d8c94cb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e3702e92d8c94cb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e3702e92d8c94cb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5e3702e92d8c94cb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5e3702e92d8c94cb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5e3702e92d8c94cb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a33d3d6f7a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a33d3d6f7a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a33d3d6f7a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a33d3d6f7a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33d3d6f7a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33d3d6f7a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b7941c2aa1bc92c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b7941c2aa1bc92c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36465396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36465396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36465396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36465396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a33d3d6f7a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a33d3d6f7a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a36465396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a36465396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e3702e92d8c94cb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e3702e92d8c94cb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e3702e92d8c94cb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5e3702e92d8c94cb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sticwitchcraft.wixsite.com/website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courses.washington.edu/onsite/Virgin%20Islands%20onsite%20sewage%20disposal.pdf" TargetMode="External"/><Relationship Id="rId3" Type="http://schemas.openxmlformats.org/officeDocument/2006/relationships/hyperlink" Target="http://www.vitema.vi.gov/" TargetMode="External"/><Relationship Id="rId7" Type="http://schemas.openxmlformats.org/officeDocument/2006/relationships/hyperlink" Target="http://www.chrishanley.com/wp-content/uploads/2014/05/Zoning-Consolidated_Public_Review_Draft031014.pdf" TargetMode="External"/><Relationship Id="rId2" Type="http://schemas.openxmlformats.org/officeDocument/2006/relationships/hyperlink" Target="https://www.e3a4u.info/energy-technologies/anaerobic-digesters/economics/#:~:text=General%20Cost%20Information&amp;text=approximately%20%24400%2C000%20to%20%245%2C000%2C000%20depending,unit%20costs%20approximately%20%241.2%20million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hsdl.org/?view&amp;did=30117" TargetMode="External"/><Relationship Id="rId5" Type="http://schemas.openxmlformats.org/officeDocument/2006/relationships/hyperlink" Target="https://www.xpertechs.com/2012/04/server-article/#:~:text=Businesses%20price%20out%20a%20server,%2C%20assuming%20straight%2Dline%20depreciation" TargetMode="External"/><Relationship Id="rId4" Type="http://schemas.openxmlformats.org/officeDocument/2006/relationships/hyperlink" Target="https://stjohnsource.com/2020/03/04/vitema-provides-list-of-emergency-alert-system-device-manufacturer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505900" y="925650"/>
            <a:ext cx="5579100" cy="148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b="1">
                <a:latin typeface="Georgia"/>
                <a:ea typeface="Georgia"/>
                <a:cs typeface="Georgia"/>
                <a:sym typeface="Georgia"/>
              </a:rPr>
              <a:t>The Atlantis Cloud </a:t>
            </a:r>
            <a:endParaRPr sz="44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b="1">
                <a:latin typeface="Georgia"/>
                <a:ea typeface="Georgia"/>
                <a:cs typeface="Georgia"/>
                <a:sym typeface="Georgia"/>
              </a:rPr>
              <a:t>Storage Project</a:t>
            </a:r>
            <a:endParaRPr sz="44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41475" y="2728350"/>
            <a:ext cx="5260200" cy="148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i="1">
                <a:latin typeface="Georgia"/>
                <a:ea typeface="Georgia"/>
                <a:cs typeface="Georgia"/>
                <a:sym typeface="Georgia"/>
              </a:rPr>
              <a:t>Atlantis Prevention Inc.</a:t>
            </a:r>
            <a:endParaRPr sz="2800" b="1" i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(Borelle Fabrice, Omar Johnson, Citlaly Norales, Seth Pine, Kendrick Roy)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 rotWithShape="1">
          <a:blip r:embed="rId3">
            <a:alphaModFix/>
          </a:blip>
          <a:srcRect t="4157" b="15579"/>
          <a:stretch/>
        </p:blipFill>
        <p:spPr>
          <a:xfrm>
            <a:off x="114100" y="1131702"/>
            <a:ext cx="3576300" cy="287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title"/>
          </p:nvPr>
        </p:nvSpPr>
        <p:spPr>
          <a:xfrm>
            <a:off x="460950" y="44305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 b="1">
                <a:latin typeface="Georgia"/>
                <a:ea typeface="Georgia"/>
                <a:cs typeface="Georgia"/>
                <a:sym typeface="Georgia"/>
              </a:rPr>
              <a:t>Phase 2: Software Development</a:t>
            </a:r>
            <a:endParaRPr sz="38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22"/>
          <p:cNvSpPr txBox="1">
            <a:spLocks noGrp="1"/>
          </p:cNvSpPr>
          <p:nvPr>
            <p:ph type="body" idx="1"/>
          </p:nvPr>
        </p:nvSpPr>
        <p:spPr>
          <a:xfrm>
            <a:off x="460950" y="2057425"/>
            <a:ext cx="8222100" cy="26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Write software using Alert VI system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Ensure the servers are fully updated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Creation of a web platform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Hosts a .gov domain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Responsible for creation NOT maintenance or hosting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Georgia"/>
                <a:ea typeface="Georgia"/>
                <a:cs typeface="Georgia"/>
                <a:sym typeface="Georgia"/>
              </a:rPr>
              <a:t>Phase 2: Software Development</a:t>
            </a:r>
            <a:endParaRPr sz="3600" b="1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29" name="Google Shape;129;p23"/>
          <p:cNvPicPr preferRelativeResize="0"/>
          <p:nvPr/>
        </p:nvPicPr>
        <p:blipFill rotWithShape="1">
          <a:blip r:embed="rId3">
            <a:alphaModFix/>
          </a:blip>
          <a:srcRect t="20798"/>
          <a:stretch/>
        </p:blipFill>
        <p:spPr>
          <a:xfrm>
            <a:off x="750513" y="1386425"/>
            <a:ext cx="7642975" cy="35968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3"/>
          <p:cNvSpPr txBox="1"/>
          <p:nvPr/>
        </p:nvSpPr>
        <p:spPr>
          <a:xfrm>
            <a:off x="234800" y="883350"/>
            <a:ext cx="7704000" cy="4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Georgia"/>
                <a:ea typeface="Georgia"/>
                <a:cs typeface="Georgia"/>
                <a:sym typeface="Georgia"/>
              </a:rPr>
              <a:t>Registered user’s document storage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Georgia"/>
                <a:ea typeface="Georgia"/>
                <a:cs typeface="Georgia"/>
                <a:sym typeface="Georgia"/>
              </a:rPr>
              <a:t>Phase 2: Software Development</a:t>
            </a:r>
            <a:endParaRPr sz="36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6" name="Google Shape;136;p24"/>
          <p:cNvSpPr txBox="1"/>
          <p:nvPr/>
        </p:nvSpPr>
        <p:spPr>
          <a:xfrm>
            <a:off x="234800" y="883350"/>
            <a:ext cx="7704000" cy="4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Georgia"/>
                <a:ea typeface="Georgia"/>
                <a:cs typeface="Georgia"/>
                <a:sym typeface="Georgia"/>
              </a:rPr>
              <a:t>Registered user’s document stored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37" name="Google Shape;137;p24"/>
          <p:cNvPicPr preferRelativeResize="0"/>
          <p:nvPr/>
        </p:nvPicPr>
        <p:blipFill rotWithShape="1">
          <a:blip r:embed="rId3">
            <a:alphaModFix/>
          </a:blip>
          <a:srcRect t="20552"/>
          <a:stretch/>
        </p:blipFill>
        <p:spPr>
          <a:xfrm>
            <a:off x="659550" y="1412875"/>
            <a:ext cx="7704001" cy="34445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>
            <a:spLocks noGrp="1"/>
          </p:cNvSpPr>
          <p:nvPr>
            <p:ph type="title"/>
          </p:nvPr>
        </p:nvSpPr>
        <p:spPr>
          <a:xfrm>
            <a:off x="460950" y="49397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 b="1">
                <a:latin typeface="Georgia"/>
                <a:ea typeface="Georgia"/>
                <a:cs typeface="Georgia"/>
                <a:sym typeface="Georgia"/>
              </a:rPr>
              <a:t>Phase 3: Education</a:t>
            </a:r>
            <a:endParaRPr sz="52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3" name="Google Shape;143;p25"/>
          <p:cNvSpPr txBox="1">
            <a:spLocks noGrp="1"/>
          </p:cNvSpPr>
          <p:nvPr>
            <p:ph type="body" idx="1"/>
          </p:nvPr>
        </p:nvSpPr>
        <p:spPr>
          <a:xfrm>
            <a:off x="460950" y="2057425"/>
            <a:ext cx="8222100" cy="26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Working alongside local government to:</a:t>
            </a: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-"/>
            </a:pPr>
            <a:r>
              <a:rPr lang="en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Inform IT departments and database managers</a:t>
            </a: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-"/>
            </a:pPr>
            <a:r>
              <a:rPr lang="en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Formulate an advertising campaign</a:t>
            </a: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xfrm>
            <a:off x="460950" y="45855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b="1">
                <a:latin typeface="Georgia"/>
                <a:ea typeface="Georgia"/>
                <a:cs typeface="Georgia"/>
                <a:sym typeface="Georgia"/>
              </a:rPr>
              <a:t>Expected Project Results</a:t>
            </a:r>
            <a:endParaRPr sz="44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26"/>
          <p:cNvSpPr txBox="1">
            <a:spLocks noGrp="1"/>
          </p:cNvSpPr>
          <p:nvPr>
            <p:ph type="body" idx="1"/>
          </p:nvPr>
        </p:nvSpPr>
        <p:spPr>
          <a:xfrm>
            <a:off x="460950" y="2069000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Finished when all objectives are met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Data center will be built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 new .gov website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Software to dent backup notifications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Give government full control of software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7"/>
          <p:cNvSpPr txBox="1">
            <a:spLocks noGrp="1"/>
          </p:cNvSpPr>
          <p:nvPr>
            <p:ph type="title"/>
          </p:nvPr>
        </p:nvSpPr>
        <p:spPr>
          <a:xfrm>
            <a:off x="316450" y="183060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latin typeface="Georgia"/>
                <a:ea typeface="Georgia"/>
                <a:cs typeface="Georgia"/>
                <a:sym typeface="Georgia"/>
              </a:rPr>
              <a:t>Measure of Success</a:t>
            </a:r>
            <a:endParaRPr sz="48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5" name="Google Shape;155;p2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-"/>
            </a:pPr>
            <a:r>
              <a:rPr lang="en" sz="2000">
                <a:latin typeface="Georgia"/>
                <a:ea typeface="Georgia"/>
                <a:cs typeface="Georgia"/>
                <a:sym typeface="Georgia"/>
              </a:rPr>
              <a:t>Data center built on time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-"/>
            </a:pPr>
            <a:r>
              <a:rPr lang="en" sz="2000">
                <a:latin typeface="Georgia"/>
                <a:ea typeface="Georgia"/>
                <a:cs typeface="Georgia"/>
                <a:sym typeface="Georgia"/>
              </a:rPr>
              <a:t>Government knows how it works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-"/>
            </a:pPr>
            <a:r>
              <a:rPr lang="en" sz="2000">
                <a:latin typeface="Georgia"/>
                <a:ea typeface="Georgia"/>
                <a:cs typeface="Georgia"/>
                <a:sym typeface="Georgia"/>
              </a:rPr>
              <a:t>75% of the population registered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8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latin typeface="Georgia"/>
                <a:ea typeface="Georgia"/>
                <a:cs typeface="Georgia"/>
                <a:sym typeface="Georgia"/>
              </a:rPr>
              <a:t>Budget</a:t>
            </a:r>
            <a:endParaRPr sz="4800" b="1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61" name="Google Shape;161;p28" title="Total Project Costs 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2563" y="847875"/>
            <a:ext cx="6657975" cy="411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latin typeface="Georgia"/>
                <a:ea typeface="Georgia"/>
                <a:cs typeface="Georgia"/>
                <a:sym typeface="Georgia"/>
              </a:rPr>
              <a:t>Schedule</a:t>
            </a:r>
            <a:endParaRPr sz="4800" b="1">
              <a:latin typeface="Georgia"/>
              <a:ea typeface="Georgia"/>
              <a:cs typeface="Georgia"/>
              <a:sym typeface="Georgia"/>
            </a:endParaRPr>
          </a:p>
        </p:txBody>
      </p:sp>
      <p:graphicFrame>
        <p:nvGraphicFramePr>
          <p:cNvPr id="167" name="Google Shape;167;p29"/>
          <p:cNvGraphicFramePr/>
          <p:nvPr/>
        </p:nvGraphicFramePr>
        <p:xfrm>
          <a:off x="382450" y="8253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{E54BA003-DEAE-46D9-A1FB-54F8A6486D4A}</a:tableStyleId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538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Phase</a:t>
                      </a:r>
                      <a:endParaRPr sz="1000"/>
                    </a:p>
                  </a:txBody>
                  <a:tcPr marL="28575" marR="28575" marT="19050" marB="19050" anchor="b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Tasks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3/1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3/8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3/15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3/22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3/29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4/5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4/12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4/19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4/26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5/3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5/10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5/17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5/24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50">
                <a:tc rowSpan="9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</a:t>
                      </a:r>
                      <a:endParaRPr sz="1000"/>
                    </a:p>
                  </a:txBody>
                  <a:tcPr marL="28575" marR="28575" marT="19050" marB="1905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level and pour foundation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3C4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mold and pour walls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5A6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cut in for wiring and plumbing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insulation and doorjambs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wiring and plumbing insulation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3C4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Reactor Installation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2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finishing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server assembly and connection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41B4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testing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6D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350"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II</a:t>
                      </a:r>
                      <a:endParaRPr sz="1000"/>
                    </a:p>
                  </a:txBody>
                  <a:tcPr marL="28575" marR="28575" marT="19050" marB="1905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website development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API development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7C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database integration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FA8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13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III</a:t>
                      </a:r>
                      <a:endParaRPr sz="1000"/>
                    </a:p>
                  </a:txBody>
                  <a:tcPr marL="28575" marR="28575" marT="19050" marB="19050" anchor="b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information seminar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0"/>
          <p:cNvSpPr txBox="1">
            <a:spLocks noGrp="1"/>
          </p:cNvSpPr>
          <p:nvPr>
            <p:ph type="title"/>
          </p:nvPr>
        </p:nvSpPr>
        <p:spPr>
          <a:xfrm>
            <a:off x="490250" y="331125"/>
            <a:ext cx="7974600" cy="44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Georgia"/>
                <a:ea typeface="Georgia"/>
                <a:cs typeface="Georgia"/>
                <a:sym typeface="Georgia"/>
              </a:rPr>
              <a:t>Contact Us</a:t>
            </a:r>
            <a:endParaRPr sz="40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1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Georgia"/>
                <a:ea typeface="Georgia"/>
                <a:cs typeface="Georgia"/>
                <a:sym typeface="Georgia"/>
              </a:rPr>
              <a:t>Feel free to contact us by visiting our </a:t>
            </a:r>
            <a:r>
              <a:rPr lang="en" sz="2800">
                <a:uFill>
                  <a:noFill/>
                </a:uFill>
                <a:latin typeface="Georgia"/>
                <a:ea typeface="Georgia"/>
                <a:cs typeface="Georgia"/>
                <a:sym typeface="Georgia"/>
                <a:hlinkClick r:id="rId3"/>
              </a:rPr>
              <a:t>company website</a:t>
            </a:r>
            <a:r>
              <a:rPr lang="en" sz="2800">
                <a:latin typeface="Georgia"/>
                <a:ea typeface="Georgia"/>
                <a:cs typeface="Georgia"/>
                <a:sym typeface="Georgia"/>
              </a:rPr>
              <a:t>, or by email:</a:t>
            </a:r>
            <a:endParaRPr sz="28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Georgia"/>
                <a:ea typeface="Georgia"/>
                <a:cs typeface="Georgia"/>
                <a:sym typeface="Georgia"/>
              </a:rPr>
              <a:t>roykendrick934@gmail.com</a:t>
            </a:r>
            <a:endParaRPr sz="28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Georgia"/>
                <a:ea typeface="Georgia"/>
                <a:cs typeface="Georgia"/>
                <a:sym typeface="Georgia"/>
              </a:rPr>
              <a:t>seth.pine@outlook.com</a:t>
            </a:r>
            <a:endParaRPr sz="28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Georgia"/>
                <a:ea typeface="Georgia"/>
                <a:cs typeface="Georgia"/>
                <a:sym typeface="Georgia"/>
              </a:rPr>
              <a:t>noralescitlaly@gmail.com</a:t>
            </a:r>
            <a:endParaRPr sz="2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19C39-AA89-FC47-B736-81219BD51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>
                <a:latin typeface="Georgia" panose="02040502050405020303" pitchFamily="18" charset="0"/>
              </a:rPr>
              <a:t>References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D6085A-550B-624D-845F-DF601A894EB4}"/>
              </a:ext>
            </a:extLst>
          </p:cNvPr>
          <p:cNvSpPr txBox="1"/>
          <p:nvPr/>
        </p:nvSpPr>
        <p:spPr>
          <a:xfrm>
            <a:off x="98250" y="769444"/>
            <a:ext cx="871429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Unknown, (2020). Anaerobic Digesters.Exploring Energy Efficiency and Alternatives. Retrieved from;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r>
              <a:rPr lang="en-US" sz="1200" b="0" i="0" u="sng" strike="noStrike">
                <a:solidFill>
                  <a:srgbClr val="1155CC"/>
                </a:solidFill>
                <a:effectLst/>
                <a:latin typeface="Georgia" panose="02040502050405020303" pitchFamily="18" charset="0"/>
                <a:hlinkClick r:id="rId2"/>
              </a:rPr>
              <a:t>https://www.e3a4u.info/energy-technologies/anaerobic-digesters/economics/#:~:text=General%20Cost%20Information&amp;text=approximately%20%24400%2C000%20to%20%245%2C000%2C000%20depending,unit%20costs%20approximately%20%241.2%20million</a:t>
            </a:r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br>
              <a:rPr lang="en-US" sz="1200" b="0">
                <a:effectLst/>
                <a:latin typeface="Georgia" panose="02040502050405020303" pitchFamily="18" charset="0"/>
              </a:rPr>
            </a:br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Government of The United States Virgin Islands, (2018). VITEMA.VITEMA. Retrieved from;</a:t>
            </a:r>
            <a:r>
              <a:rPr lang="en-US" sz="1200">
                <a:latin typeface="Georgia" panose="02040502050405020303" pitchFamily="18" charset="0"/>
              </a:rPr>
              <a:t> </a:t>
            </a:r>
            <a:r>
              <a:rPr lang="en-US" sz="1200" b="0" i="0" u="sng" strike="noStrike">
                <a:solidFill>
                  <a:srgbClr val="1155CC"/>
                </a:solidFill>
                <a:effectLst/>
                <a:latin typeface="Georgia" panose="02040502050405020303" pitchFamily="18" charset="0"/>
                <a:hlinkClick r:id="rId3"/>
              </a:rPr>
              <a:t>http://www.vitema.vi.gov/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br>
              <a:rPr lang="en-US" sz="1200" b="0">
                <a:effectLst/>
                <a:latin typeface="Georgia" panose="02040502050405020303" pitchFamily="18" charset="0"/>
              </a:rPr>
            </a:br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Source Staff, (2020, March 4). VITEMA Provides List of Emergency Alert System Device Manufacturers.The St. John Source. Retrieved from;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r>
              <a:rPr lang="en-US" sz="1200" b="0" i="0" u="sng" strike="noStrike">
                <a:solidFill>
                  <a:srgbClr val="1155CC"/>
                </a:solidFill>
                <a:effectLst/>
                <a:latin typeface="Georgia" panose="02040502050405020303" pitchFamily="18" charset="0"/>
                <a:hlinkClick r:id="rId4"/>
              </a:rPr>
              <a:t>https://stjohnsource.com/2020/03/04/vitema-provides-list-of-emergency-alert-system-device-manufacturers/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br>
              <a:rPr lang="en-US" sz="1200" b="0">
                <a:effectLst/>
                <a:latin typeface="Georgia" panose="02040502050405020303" pitchFamily="18" charset="0"/>
              </a:rPr>
            </a:br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XPERTECHS, (2012, April 25). How Much Does A Server Cost?</a:t>
            </a:r>
            <a:r>
              <a:rPr lang="en-US" sz="1200">
                <a:latin typeface="Georgia" panose="02040502050405020303" pitchFamily="18" charset="0"/>
              </a:rPr>
              <a:t> </a:t>
            </a:r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XPERTECHs. Retrieved from;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r>
              <a:rPr lang="en-US" sz="1200" b="0" i="0" u="sng" strike="noStrike">
                <a:solidFill>
                  <a:srgbClr val="1155CC"/>
                </a:solidFill>
                <a:effectLst/>
                <a:latin typeface="Georgia" panose="02040502050405020303" pitchFamily="18" charset="0"/>
                <a:hlinkClick r:id="rId5"/>
              </a:rPr>
              <a:t>https://www.xpertechs.com/2012/04/server-    article/#:~:text=Businesses%20price%20out%20a%20server,%2C%20assuming%20straight%2Dline%20depreciation</a:t>
            </a:r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br>
              <a:rPr lang="en-US" sz="1200" b="0">
                <a:effectLst/>
                <a:latin typeface="Georgia" panose="02040502050405020303" pitchFamily="18" charset="0"/>
              </a:rPr>
            </a:br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David C. Ekroth, (unknown). Building To Resist Hurricanes.</a:t>
            </a:r>
            <a:r>
              <a:rPr lang="en-US" sz="1200">
                <a:latin typeface="Georgia" panose="02040502050405020303" pitchFamily="18" charset="0"/>
              </a:rPr>
              <a:t> </a:t>
            </a:r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Retrieved from;</a:t>
            </a:r>
            <a:r>
              <a:rPr lang="en-US" sz="1200" u="none">
                <a:latin typeface="Georgia" panose="02040502050405020303" pitchFamily="18" charset="0"/>
              </a:rPr>
              <a:t> </a:t>
            </a:r>
            <a:r>
              <a:rPr lang="en-US" sz="1200" b="0" i="0" strike="noStrike">
                <a:solidFill>
                  <a:srgbClr val="4FC3F7"/>
                </a:solidFill>
                <a:effectLst/>
                <a:latin typeface="Georgia" panose="02040502050405020303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https://www.hsdl.org/?view&amp;did=30117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br>
              <a:rPr lang="en-US" sz="1200" b="0">
                <a:effectLst/>
                <a:latin typeface="Georgia" panose="02040502050405020303" pitchFamily="18" charset="0"/>
              </a:rPr>
            </a:br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Government of The United States Virgin Islands, (2014, March 10). Public Review Draft.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Retrieved from;</a:t>
            </a:r>
            <a:r>
              <a:rPr lang="en-US" sz="1200">
                <a:latin typeface="Georgia" panose="02040502050405020303" pitchFamily="18" charset="0"/>
              </a:rPr>
              <a:t> </a:t>
            </a:r>
            <a:r>
              <a:rPr lang="en-US" sz="1200" b="0" i="0" u="sng" strike="noStrike">
                <a:solidFill>
                  <a:srgbClr val="1155CC"/>
                </a:solidFill>
                <a:effectLst/>
                <a:latin typeface="Georgia" panose="02040502050405020303" pitchFamily="18" charset="0"/>
                <a:hlinkClick r:id="rId7"/>
              </a:rPr>
              <a:t>http://www.chrishanley.com/wp-content/uploads/2014/05/Zoning-Consolidated_Public_Review_Draft031014.pdf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br>
              <a:rPr lang="en-US" sz="1200" b="0">
                <a:effectLst/>
                <a:latin typeface="Georgia" panose="02040502050405020303" pitchFamily="18" charset="0"/>
              </a:rPr>
            </a:br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Department of Planning &amp; Natural Resources, (2001, September 1).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pPr rtl="0"/>
            <a:r>
              <a:rPr lang="en-US" sz="1200" b="0" i="0" u="none" strike="noStrike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Retrieved from;</a:t>
            </a:r>
            <a:r>
              <a:rPr lang="en-US" sz="1200">
                <a:latin typeface="Georgia" panose="02040502050405020303" pitchFamily="18" charset="0"/>
              </a:rPr>
              <a:t> </a:t>
            </a:r>
            <a:r>
              <a:rPr lang="en-US" sz="1200" b="0" i="0" u="sng" strike="noStrike">
                <a:solidFill>
                  <a:srgbClr val="1155CC"/>
                </a:solidFill>
                <a:effectLst/>
                <a:latin typeface="Georgia" panose="02040502050405020303" pitchFamily="18" charset="0"/>
                <a:hlinkClick r:id="rId8"/>
              </a:rPr>
              <a:t>http://courses.washington.edu/onsite/Virgin%20Islands%20onsite%20sewage%20disposal.pdf</a:t>
            </a:r>
            <a:endParaRPr lang="en-US" sz="1200" b="0">
              <a:effectLst/>
              <a:latin typeface="Georgia" panose="02040502050405020303" pitchFamily="18" charset="0"/>
            </a:endParaRPr>
          </a:p>
          <a:p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0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Georgia"/>
                <a:ea typeface="Georgia"/>
                <a:cs typeface="Georgia"/>
                <a:sym typeface="Georgia"/>
              </a:rPr>
              <a:t>Agenda</a:t>
            </a:r>
            <a:endParaRPr sz="36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4294967295"/>
          </p:nvPr>
        </p:nvSpPr>
        <p:spPr>
          <a:xfrm>
            <a:off x="570250" y="996600"/>
            <a:ext cx="7656900" cy="366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AutoNum type="arabicPeriod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AutoNum type="arabicPeriod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Architecture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AutoNum type="arabicPeriod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Implementation Design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AutoNum type="arabicPeriod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Expected Project Results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AutoNum type="arabicPeriod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Budget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AutoNum type="arabicPeriod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Schedule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AutoNum type="arabicPeriod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Contact Us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460950" y="39900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Georgia"/>
                <a:ea typeface="Georgia"/>
                <a:cs typeface="Georgia"/>
                <a:sym typeface="Georgia"/>
              </a:rPr>
              <a:t>St. Croix, The U.S. Virgin Islands</a:t>
            </a:r>
            <a:endParaRPr sz="3600" b="1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3300" y="1822125"/>
            <a:ext cx="7877399" cy="306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368125" y="299850"/>
            <a:ext cx="8222100" cy="99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600" b="1">
                <a:latin typeface="Georgia"/>
                <a:ea typeface="Georgia"/>
                <a:cs typeface="Georgia"/>
                <a:sym typeface="Georgia"/>
              </a:rPr>
              <a:t>Background</a:t>
            </a:r>
            <a:endParaRPr sz="56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19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Char char="-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Alert VI Warning System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Char char="-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Offered voluntarily to residents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Char char="-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Virgin Islands Territorial Emergency Management Authority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eorgia"/>
              <a:buChar char="-"/>
            </a:pPr>
            <a:r>
              <a:rPr lang="en" sz="2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Gives emergency tips and guidelines</a:t>
            </a:r>
            <a:endParaRPr sz="2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391175" y="43890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600" b="1">
                <a:latin typeface="Georgia"/>
                <a:ea typeface="Georgia"/>
                <a:cs typeface="Georgia"/>
                <a:sym typeface="Georgia"/>
              </a:rPr>
              <a:t>Objective</a:t>
            </a:r>
            <a:endParaRPr sz="56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460950" y="2260350"/>
            <a:ext cx="8222100" cy="22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Georgia"/>
              <a:buChar char="-"/>
            </a:pPr>
            <a:r>
              <a:rPr lang="en" sz="32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Construct a Data Center</a:t>
            </a:r>
            <a:endParaRPr sz="32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Georgia"/>
              <a:buChar char="-"/>
            </a:pPr>
            <a:r>
              <a:rPr lang="en" sz="32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System sends  reminders to backup files</a:t>
            </a:r>
            <a:endParaRPr sz="32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Georgia"/>
              <a:buChar char="-"/>
            </a:pPr>
            <a:r>
              <a:rPr lang="en" sz="32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Hope to provide a feeling of togetherness</a:t>
            </a:r>
            <a:endParaRPr sz="32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latin typeface="Georgia"/>
                <a:ea typeface="Georgia"/>
                <a:cs typeface="Georgia"/>
                <a:sym typeface="Georgia"/>
              </a:rPr>
              <a:t>Architecture Design - Data Center</a:t>
            </a:r>
            <a:endParaRPr sz="3200" b="1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0300" y="619050"/>
            <a:ext cx="5243400" cy="431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latin typeface="Georgia"/>
                <a:ea typeface="Georgia"/>
                <a:cs typeface="Georgia"/>
                <a:sym typeface="Georgia"/>
              </a:rPr>
              <a:t>Architecture Design - Software</a:t>
            </a:r>
            <a:endParaRPr sz="3200" b="1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5" name="Google Shape;10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5488" y="758600"/>
            <a:ext cx="5404825" cy="426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Georgia"/>
                <a:ea typeface="Georgia"/>
                <a:cs typeface="Georgia"/>
                <a:sym typeface="Georgia"/>
              </a:rPr>
              <a:t>Implementation Design</a:t>
            </a:r>
            <a:endParaRPr sz="36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Implementation design is split into three phases: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Georgia"/>
              <a:buChar char="-"/>
            </a:pPr>
            <a:r>
              <a:rPr lang="en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Phase 1: Infrastructure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Georgia"/>
              <a:buChar char="-"/>
            </a:pPr>
            <a:r>
              <a:rPr lang="en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Phase 2: Software Development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Georgia"/>
              <a:buChar char="-"/>
            </a:pPr>
            <a:r>
              <a:rPr lang="en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Phase 3: Education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460950" y="44305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latin typeface="Georgia"/>
                <a:ea typeface="Georgia"/>
                <a:cs typeface="Georgia"/>
                <a:sym typeface="Georgia"/>
              </a:rPr>
              <a:t>Phase 1: Infrastructure</a:t>
            </a:r>
            <a:endParaRPr sz="48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1"/>
          </p:nvPr>
        </p:nvSpPr>
        <p:spPr>
          <a:xfrm>
            <a:off x="460950" y="2057425"/>
            <a:ext cx="8222100" cy="26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Data center will be built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Assembled by a subcontractor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Have a biodiesel generator and methane bioreactor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200ft</a:t>
            </a:r>
            <a:r>
              <a:rPr lang="en" sz="2000" baseline="30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2 </a:t>
            </a: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with a single bathroom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House 6 server racks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Total storage capacity of 46.8 Pb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-"/>
            </a:pP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Becomes responsibility of the U.S. Virgin Islands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669</Words>
  <Application>Microsoft Macintosh PowerPoint</Application>
  <PresentationFormat>On-screen Show (16:9)</PresentationFormat>
  <Paragraphs>114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Georgia</vt:lpstr>
      <vt:lpstr>Roboto</vt:lpstr>
      <vt:lpstr>Material</vt:lpstr>
      <vt:lpstr>The Atlantis Cloud  Storage Project</vt:lpstr>
      <vt:lpstr>Agenda</vt:lpstr>
      <vt:lpstr>St. Croix, The U.S. Virgin Islands</vt:lpstr>
      <vt:lpstr>Background</vt:lpstr>
      <vt:lpstr>Objective</vt:lpstr>
      <vt:lpstr>Architecture Design - Data Center</vt:lpstr>
      <vt:lpstr>Architecture Design - Software</vt:lpstr>
      <vt:lpstr>Implementation Design</vt:lpstr>
      <vt:lpstr>Phase 1: Infrastructure</vt:lpstr>
      <vt:lpstr>Phase 2: Software Development</vt:lpstr>
      <vt:lpstr>Phase 2: Software Development</vt:lpstr>
      <vt:lpstr>Phase 2: Software Development</vt:lpstr>
      <vt:lpstr>Phase 3: Education</vt:lpstr>
      <vt:lpstr>Expected Project Results</vt:lpstr>
      <vt:lpstr>Measure of Success</vt:lpstr>
      <vt:lpstr>Budget</vt:lpstr>
      <vt:lpstr>Schedule</vt:lpstr>
      <vt:lpstr>Contact Us  Feel free to contact us by visiting our company website, or by email: roykendrick934@gmail.com seth.pine@outlook.com noralescitlaly@gmail.com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Atlantis Cloud  Storage Project</dc:title>
  <cp:lastModifiedBy>Microsoft Office User</cp:lastModifiedBy>
  <cp:revision>2</cp:revision>
  <dcterms:modified xsi:type="dcterms:W3CDTF">2021-04-08T17:47:15Z</dcterms:modified>
</cp:coreProperties>
</file>