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094BD1-12AA-4A98-A7AC-CA1B9C717247}">
  <a:tblStyle styleId="{FE094BD1-12AA-4A98-A7AC-CA1B9C71724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44" d="100"/>
          <a:sy n="144" d="100"/>
        </p:scale>
        <p:origin x="6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cca5a389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cca5a389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dd1da23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dd1da23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35df97b3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35df97b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364a4ac0b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364a4ac0b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a26cb805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a26cb805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35df97b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35df97b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c3e680aec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c3e680ae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c3e680aec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c3e680aec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364a4ac0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364a4ac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364a4ac0b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364a4ac0b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c3e680aec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c3e680aec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26f1fdd82_0_1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26f1fdd82_0_1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26f1fdd82_0_1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26f1fdd82_0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30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farmasino.en.alibaba.com/product/60255320370-810103425/FS_JH_2018_Kidney_Dialysis_Machine_for_Hemodialysis_Treatment.html" TargetMode="External"/><Relationship Id="rId7" Type="http://schemas.openxmlformats.org/officeDocument/2006/relationships/hyperlink" Target="https://www.fiercehealthcare.com/healthcare/health-crisis-puerto-rico-few-hospitals-have-power-or-fuel-medical-supplies-dwindle-an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pinterest.com/pin/396739048401106278/" TargetMode="External"/><Relationship Id="rId5" Type="http://schemas.openxmlformats.org/officeDocument/2006/relationships/hyperlink" Target="https://www.britannica.com/technology/solar-cell" TargetMode="External"/><Relationship Id="rId4" Type="http://schemas.openxmlformats.org/officeDocument/2006/relationships/hyperlink" Target="https://www.build.com/product/summary/1299581?uid=3093232&amp;jmtest=gg-gbav2_3093232&amp;inv=1&amp;&amp;source=gg-gba-pla_309323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814400" y="881750"/>
            <a:ext cx="7629000" cy="200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a:t>Solar Generator for Hospital Metropolitano San Francisco</a:t>
            </a:r>
            <a:endParaRPr sz="4500"/>
          </a:p>
        </p:txBody>
      </p:sp>
      <p:sp>
        <p:nvSpPr>
          <p:cNvPr id="129" name="Google Shape;129;p13"/>
          <p:cNvSpPr txBox="1">
            <a:spLocks noGrp="1"/>
          </p:cNvSpPr>
          <p:nvPr>
            <p:ph type="subTitle" idx="1"/>
          </p:nvPr>
        </p:nvSpPr>
        <p:spPr>
          <a:xfrm>
            <a:off x="311700" y="3299300"/>
            <a:ext cx="8520600" cy="91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By Integrated Power Solutions</a:t>
            </a:r>
            <a:endParaRPr sz="2700"/>
          </a:p>
          <a:p>
            <a:pPr marL="0" lvl="0" indent="0" algn="ctr" rtl="0">
              <a:spcBef>
                <a:spcPts val="0"/>
              </a:spcBef>
              <a:spcAft>
                <a:spcPts val="0"/>
              </a:spcAft>
              <a:buNone/>
            </a:pPr>
            <a:r>
              <a:rPr lang="en" sz="1300" b="1"/>
              <a:t>Performed by: Syed, Daniele, Heejin, Tiffany, and Macarous</a:t>
            </a:r>
            <a:endParaRPr sz="1300" b="1"/>
          </a:p>
          <a:p>
            <a:pPr marL="0" lvl="0" indent="0" algn="ctr" rtl="0">
              <a:spcBef>
                <a:spcPts val="0"/>
              </a:spcBef>
              <a:spcAft>
                <a:spcPts val="0"/>
              </a:spcAft>
              <a:buNone/>
            </a:pPr>
            <a:endParaRPr sz="1300"/>
          </a:p>
          <a:p>
            <a:pPr marL="0" lvl="0" indent="0" algn="ctr" rtl="0">
              <a:spcBef>
                <a:spcPts val="0"/>
              </a:spcBef>
              <a:spcAft>
                <a:spcPts val="0"/>
              </a:spcAft>
              <a:buNone/>
            </a:pPr>
            <a:endParaRPr sz="2700"/>
          </a:p>
          <a:p>
            <a:pPr marL="0" lvl="0" indent="0" algn="ctr"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9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650725" y="4981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Solar Panel Generator System</a:t>
            </a:r>
            <a:endParaRPr/>
          </a:p>
        </p:txBody>
      </p:sp>
      <p:sp>
        <p:nvSpPr>
          <p:cNvPr id="188" name="Google Shape;188;p22"/>
          <p:cNvSpPr txBox="1">
            <a:spLocks noGrp="1"/>
          </p:cNvSpPr>
          <p:nvPr>
            <p:ph type="body" idx="1"/>
          </p:nvPr>
        </p:nvSpPr>
        <p:spPr>
          <a:xfrm>
            <a:off x="207300" y="2571750"/>
            <a:ext cx="3122400" cy="125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following image depicts the charge controller and the main inverler separately for visual reasons but both components will be enclosed in one device.</a:t>
            </a:r>
            <a:endParaRPr/>
          </a:p>
        </p:txBody>
      </p:sp>
      <p:pic>
        <p:nvPicPr>
          <p:cNvPr id="189" name="Google Shape;189;p22"/>
          <p:cNvPicPr preferRelativeResize="0"/>
          <p:nvPr/>
        </p:nvPicPr>
        <p:blipFill>
          <a:blip r:embed="rId3">
            <a:alphaModFix/>
          </a:blip>
          <a:stretch>
            <a:fillRect/>
          </a:stretch>
        </p:blipFill>
        <p:spPr>
          <a:xfrm>
            <a:off x="3329700" y="1081108"/>
            <a:ext cx="5700575" cy="38679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819150" y="483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Costs</a:t>
            </a:r>
            <a:endParaRPr/>
          </a:p>
        </p:txBody>
      </p:sp>
      <p:sp>
        <p:nvSpPr>
          <p:cNvPr id="195" name="Google Shape;195;p23"/>
          <p:cNvSpPr txBox="1">
            <a:spLocks noGrp="1"/>
          </p:cNvSpPr>
          <p:nvPr>
            <p:ph type="body" idx="1"/>
          </p:nvPr>
        </p:nvSpPr>
        <p:spPr>
          <a:xfrm>
            <a:off x="550550" y="1745575"/>
            <a:ext cx="33018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table to the right depicts all the direct and indirect costs of completing the project in all the stages.</a:t>
            </a:r>
            <a:endParaRPr/>
          </a:p>
          <a:p>
            <a:pPr marL="457200" lvl="0" indent="-311150" algn="l" rtl="0">
              <a:spcBef>
                <a:spcPts val="0"/>
              </a:spcBef>
              <a:spcAft>
                <a:spcPts val="0"/>
              </a:spcAft>
              <a:buSzPts val="1300"/>
              <a:buChar char="●"/>
            </a:pPr>
            <a:r>
              <a:rPr lang="en"/>
              <a:t>Since the labor is hired on an annual basis, any delay after ther project begins will cost 50,000 per year extra for labor.</a:t>
            </a:r>
            <a:endParaRPr/>
          </a:p>
        </p:txBody>
      </p:sp>
      <p:graphicFrame>
        <p:nvGraphicFramePr>
          <p:cNvPr id="196" name="Google Shape;196;p23"/>
          <p:cNvGraphicFramePr/>
          <p:nvPr/>
        </p:nvGraphicFramePr>
        <p:xfrm>
          <a:off x="3852288" y="1437588"/>
          <a:ext cx="3000000" cy="3000000"/>
        </p:xfrm>
        <a:graphic>
          <a:graphicData uri="http://schemas.openxmlformats.org/drawingml/2006/table">
            <a:tbl>
              <a:tblPr>
                <a:noFill/>
                <a:tableStyleId>{FE094BD1-12AA-4A98-A7AC-CA1B9C717247}</a:tableStyleId>
              </a:tblPr>
              <a:tblGrid>
                <a:gridCol w="2395650">
                  <a:extLst>
                    <a:ext uri="{9D8B030D-6E8A-4147-A177-3AD203B41FA5}">
                      <a16:colId xmlns:a16="http://schemas.microsoft.com/office/drawing/2014/main" val="20000"/>
                    </a:ext>
                  </a:extLst>
                </a:gridCol>
                <a:gridCol w="24265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Requirements</a:t>
                      </a:r>
                      <a:endParaRPr sz="1200" b="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b="1">
                          <a:latin typeface="Times New Roman"/>
                          <a:ea typeface="Times New Roman"/>
                          <a:cs typeface="Times New Roman"/>
                          <a:sym typeface="Times New Roman"/>
                        </a:rPr>
                        <a:t>Costs</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Solar panels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$68,000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Solar Generator </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$300 - $5000 per set</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Solar panel installation </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$32,000.00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Panel mount</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$15 X 28 (15 KW systems) = $420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Permit &amp; Inspection fees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$50 - $200 per permit</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Testing (every 3 years)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$75,000.00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Labor cost </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$50,000.00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2910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Total budget (upper bound)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$380,650.00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bl>
          </a:graphicData>
        </a:graphic>
      </p:graphicFrame>
      <p:sp>
        <p:nvSpPr>
          <p:cNvPr id="197" name="Google Shape;197;p23"/>
          <p:cNvSpPr txBox="1"/>
          <p:nvPr/>
        </p:nvSpPr>
        <p:spPr>
          <a:xfrm>
            <a:off x="3852299" y="4193575"/>
            <a:ext cx="4822200" cy="47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Times New Roman"/>
                <a:ea typeface="Times New Roman"/>
                <a:cs typeface="Times New Roman"/>
                <a:sym typeface="Times New Roman"/>
              </a:rPr>
              <a:t>Note: The total budget is for 3 years, which can be paid in 3 installments. </a:t>
            </a:r>
            <a:endParaRPr/>
          </a:p>
        </p:txBody>
      </p:sp>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482200" y="666150"/>
            <a:ext cx="3748200" cy="4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SCHEDULE</a:t>
            </a:r>
            <a:endParaRPr b="1"/>
          </a:p>
        </p:txBody>
      </p:sp>
      <p:sp>
        <p:nvSpPr>
          <p:cNvPr id="203" name="Google Shape;203;p24"/>
          <p:cNvSpPr txBox="1">
            <a:spLocks noGrp="1"/>
          </p:cNvSpPr>
          <p:nvPr>
            <p:ph type="body" idx="1"/>
          </p:nvPr>
        </p:nvSpPr>
        <p:spPr>
          <a:xfrm>
            <a:off x="550550" y="1642175"/>
            <a:ext cx="3075300" cy="306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The project is expected to start from December 18,2020 and end on August 20, 2021</a:t>
            </a:r>
            <a:endParaRPr sz="1600"/>
          </a:p>
          <a:p>
            <a:pPr marL="457200" lvl="0" indent="-330200" algn="l" rtl="0">
              <a:spcBef>
                <a:spcPts val="0"/>
              </a:spcBef>
              <a:spcAft>
                <a:spcPts val="0"/>
              </a:spcAft>
              <a:buSzPts val="1600"/>
              <a:buChar char="●"/>
            </a:pPr>
            <a:r>
              <a:rPr lang="en" sz="1600"/>
              <a:t>The progress reports by the team will be delivered each month.</a:t>
            </a:r>
            <a:endParaRPr sz="1600"/>
          </a:p>
          <a:p>
            <a:pPr marL="457200" lvl="0" indent="-330200" algn="l" rtl="0">
              <a:spcBef>
                <a:spcPts val="0"/>
              </a:spcBef>
              <a:spcAft>
                <a:spcPts val="0"/>
              </a:spcAft>
              <a:buSzPts val="1600"/>
              <a:buChar char="●"/>
            </a:pPr>
            <a:r>
              <a:rPr lang="en" sz="1600"/>
              <a:t>The generator is expected to be inspected after every 3 years and after every natural disaster hits the area.</a:t>
            </a:r>
            <a:endParaRPr sz="1600"/>
          </a:p>
        </p:txBody>
      </p:sp>
      <p:graphicFrame>
        <p:nvGraphicFramePr>
          <p:cNvPr id="204" name="Google Shape;204;p24"/>
          <p:cNvGraphicFramePr/>
          <p:nvPr/>
        </p:nvGraphicFramePr>
        <p:xfrm>
          <a:off x="4430225" y="1161138"/>
          <a:ext cx="3000000" cy="3000000"/>
        </p:xfrm>
        <a:graphic>
          <a:graphicData uri="http://schemas.openxmlformats.org/drawingml/2006/table">
            <a:tbl>
              <a:tblPr>
                <a:noFill/>
                <a:tableStyleId>{FE094BD1-12AA-4A98-A7AC-CA1B9C717247}</a:tableStyleId>
              </a:tblPr>
              <a:tblGrid>
                <a:gridCol w="1354975">
                  <a:extLst>
                    <a:ext uri="{9D8B030D-6E8A-4147-A177-3AD203B41FA5}">
                      <a16:colId xmlns:a16="http://schemas.microsoft.com/office/drawing/2014/main" val="20000"/>
                    </a:ext>
                  </a:extLst>
                </a:gridCol>
                <a:gridCol w="2393225">
                  <a:extLst>
                    <a:ext uri="{9D8B030D-6E8A-4147-A177-3AD203B41FA5}">
                      <a16:colId xmlns:a16="http://schemas.microsoft.com/office/drawing/2014/main" val="20001"/>
                    </a:ext>
                  </a:extLst>
                </a:gridCol>
              </a:tblGrid>
              <a:tr h="278075">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Task</a:t>
                      </a:r>
                      <a:endParaRPr sz="1200" b="1">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b="1">
                          <a:latin typeface="Times New Roman"/>
                          <a:ea typeface="Times New Roman"/>
                          <a:cs typeface="Times New Roman"/>
                          <a:sym typeface="Times New Roman"/>
                        </a:rPr>
                        <a:t>Date </a:t>
                      </a:r>
                      <a:endParaRPr sz="1200" b="1">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4325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Meetings</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December 18, 2020 - December 25, 2020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43255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Development</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December 25, 2020 - April 30, 2021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3229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Testing</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April 30, 2021 - June 20, 2021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4460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Trial period</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June 20, 2021 - August 20, 2020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441475">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Implementation</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August 20, 2021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475500">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Long term support</a:t>
                      </a:r>
                      <a:endParaRPr sz="1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1200">
                          <a:latin typeface="Times New Roman"/>
                          <a:ea typeface="Times New Roman"/>
                          <a:cs typeface="Times New Roman"/>
                          <a:sym typeface="Times New Roman"/>
                        </a:rPr>
                        <a:t>August 20, 2021</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878675" y="845600"/>
            <a:ext cx="7446300" cy="68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Expected Project Results</a:t>
            </a:r>
            <a:endParaRPr/>
          </a:p>
        </p:txBody>
      </p:sp>
      <p:sp>
        <p:nvSpPr>
          <p:cNvPr id="210" name="Google Shape;210;p25"/>
          <p:cNvSpPr txBox="1">
            <a:spLocks noGrp="1"/>
          </p:cNvSpPr>
          <p:nvPr>
            <p:ph type="body" idx="1"/>
          </p:nvPr>
        </p:nvSpPr>
        <p:spPr>
          <a:xfrm>
            <a:off x="848975" y="175497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After the completion of the project, which includes the installation of a solar panel and generator system, our company expects the hospital to operate for more than 8 weeks without power supply, where the backup power will run the hospital for a trial of 8 weeks.</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 Our company expects that during the 8-week trial, the electricity bill from the utility company will also be 0 dollars for Hospital Metropolitano San Francisco.</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On the other hand, we anticipate that during the hurricane season our system will sustain any damage from wind and keep supplying the electricity without any issues, while the hurricane ravages the area.</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Our company expects to change the solar panels after every 10 years from the date of the installation.</a:t>
            </a:r>
            <a:endParaRPr sz="1400">
              <a:solidFill>
                <a:srgbClr val="000000"/>
              </a:solidFill>
              <a:latin typeface="Times New Roman"/>
              <a:ea typeface="Times New Roman"/>
              <a:cs typeface="Times New Roman"/>
              <a:sym typeface="Times New Roman"/>
            </a:endParaRPr>
          </a:p>
          <a:p>
            <a:pPr marL="457200" lvl="0" indent="0" algn="l"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a:t>
            </a:r>
            <a:endParaRPr/>
          </a:p>
        </p:txBody>
      </p:sp>
      <p:sp>
        <p:nvSpPr>
          <p:cNvPr id="216" name="Google Shape;216;p26"/>
          <p:cNvSpPr txBox="1">
            <a:spLocks noGrp="1"/>
          </p:cNvSpPr>
          <p:nvPr>
            <p:ph type="body" idx="1"/>
          </p:nvPr>
        </p:nvSpPr>
        <p:spPr>
          <a:xfrm>
            <a:off x="200400" y="1974125"/>
            <a:ext cx="8737200" cy="3169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000">
                <a:latin typeface="Times New Roman"/>
                <a:ea typeface="Times New Roman"/>
                <a:cs typeface="Times New Roman"/>
                <a:sym typeface="Times New Roman"/>
              </a:rPr>
              <a:t>FS-JH-2018 Kidney Dialysis Machine for Hemodialysis Treatment, Farmasino Pharmaceuticals (Jiangsu) Co., Ltd. on Alibaba.com. (n.d.). Retrieved from </a:t>
            </a:r>
            <a:r>
              <a:rPr lang="en" sz="1000">
                <a:uFill>
                  <a:noFill/>
                </a:uFill>
                <a:latin typeface="Times New Roman"/>
                <a:ea typeface="Times New Roman"/>
                <a:cs typeface="Times New Roman"/>
                <a:sym typeface="Times New Roman"/>
                <a:hlinkClick r:id="rId3"/>
              </a:rPr>
              <a:t>https://farmasino.en.alibaba.com/product/60255320370-810103425/FS_JH_2018_Kidney_Dialysis_Machine_for_Hemodialysis_Treatment.html</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000">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American BioTech Supply ABT-AFPP-49 49 Cu. Ft. (n.d.). Retrieved November 29, 2020, from Build.com website: </a:t>
            </a:r>
            <a:r>
              <a:rPr lang="en" sz="1000" u="sng">
                <a:solidFill>
                  <a:schemeClr val="hlink"/>
                </a:solidFill>
                <a:highlight>
                  <a:srgbClr val="FFFFFF"/>
                </a:highlight>
                <a:latin typeface="Times New Roman"/>
                <a:ea typeface="Times New Roman"/>
                <a:cs typeface="Times New Roman"/>
                <a:sym typeface="Times New Roman"/>
                <a:hlinkClick r:id="rId4"/>
              </a:rPr>
              <a:t>https://www.build.com/product/summary/1299581?uid=3093232&amp;jmtest=gg-gbav2_3093232&amp;inv=1&amp;&amp;source=gg-gba-pla_3093232</a:t>
            </a:r>
            <a:r>
              <a:rPr lang="en" sz="1000">
                <a:solidFill>
                  <a:srgbClr val="000000"/>
                </a:solidFill>
                <a:highlight>
                  <a:srgbClr val="FFFFFF"/>
                </a:highlight>
                <a:latin typeface="Times New Roman"/>
                <a:ea typeface="Times New Roman"/>
                <a:cs typeface="Times New Roman"/>
                <a:sym typeface="Times New Roman"/>
              </a:rPr>
              <a:t> </a:t>
            </a:r>
            <a:endParaRPr sz="1000">
              <a:solidFill>
                <a:srgbClr val="000000"/>
              </a:solidFill>
              <a:highlight>
                <a:srgbClr val="FFFFFF"/>
              </a:highlight>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Fonash, R. T., &amp; Ashok, S. (2018). solar cell | Definition, Working Principle, &amp; Development. In </a:t>
            </a:r>
            <a:r>
              <a:rPr lang="en" sz="1000" i="1">
                <a:solidFill>
                  <a:srgbClr val="000000"/>
                </a:solidFill>
                <a:highlight>
                  <a:srgbClr val="FFFFFF"/>
                </a:highlight>
                <a:latin typeface="Times New Roman"/>
                <a:ea typeface="Times New Roman"/>
                <a:cs typeface="Times New Roman"/>
                <a:sym typeface="Times New Roman"/>
              </a:rPr>
              <a:t>Encyclopædia Britannica</a:t>
            </a:r>
            <a:r>
              <a:rPr lang="en" sz="1000">
                <a:solidFill>
                  <a:srgbClr val="000000"/>
                </a:solidFill>
                <a:highlight>
                  <a:srgbClr val="FFFFFF"/>
                </a:highlight>
                <a:latin typeface="Times New Roman"/>
                <a:ea typeface="Times New Roman"/>
                <a:cs typeface="Times New Roman"/>
                <a:sym typeface="Times New Roman"/>
              </a:rPr>
              <a:t>. Retrieved from </a:t>
            </a:r>
            <a:r>
              <a:rPr lang="en" sz="1000" u="sng">
                <a:solidFill>
                  <a:schemeClr val="hlink"/>
                </a:solidFill>
                <a:highlight>
                  <a:srgbClr val="FFFFFF"/>
                </a:highlight>
                <a:latin typeface="Times New Roman"/>
                <a:ea typeface="Times New Roman"/>
                <a:cs typeface="Times New Roman"/>
                <a:sym typeface="Times New Roman"/>
                <a:hlinkClick r:id="rId5"/>
              </a:rPr>
              <a:t>https://www.britannica.com/technology/solar-cell</a:t>
            </a:r>
            <a:r>
              <a:rPr lang="en" sz="1000">
                <a:solidFill>
                  <a:srgbClr val="000000"/>
                </a:solidFill>
                <a:highlight>
                  <a:srgbClr val="FFFFFF"/>
                </a:highlight>
                <a:latin typeface="Times New Roman"/>
                <a:ea typeface="Times New Roman"/>
                <a:cs typeface="Times New Roman"/>
                <a:sym typeface="Times New Roman"/>
              </a:rPr>
              <a:t> </a:t>
            </a:r>
            <a:endParaRPr sz="1000">
              <a:solidFill>
                <a:srgbClr val="000000"/>
              </a:solidFill>
              <a:highlight>
                <a:srgbClr val="FFFFFF"/>
              </a:highlight>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000">
                <a:solidFill>
                  <a:srgbClr val="000000"/>
                </a:solidFill>
                <a:highlight>
                  <a:srgbClr val="FFFFFF"/>
                </a:highlight>
                <a:latin typeface="Times New Roman"/>
                <a:ea typeface="Times New Roman"/>
                <a:cs typeface="Times New Roman"/>
                <a:sym typeface="Times New Roman"/>
              </a:rPr>
              <a:t>solar pv power plant single line diagram - Google Search | Solar pv panel, Solar pv, Solar system diagram. (n.d.). Retrieved November 29, 2020, from Pinterest website: </a:t>
            </a:r>
            <a:r>
              <a:rPr lang="en" sz="1000" u="sng">
                <a:solidFill>
                  <a:schemeClr val="hlink"/>
                </a:solidFill>
                <a:highlight>
                  <a:srgbClr val="FFFFFF"/>
                </a:highlight>
                <a:latin typeface="Times New Roman"/>
                <a:ea typeface="Times New Roman"/>
                <a:cs typeface="Times New Roman"/>
                <a:sym typeface="Times New Roman"/>
                <a:hlinkClick r:id="rId6"/>
              </a:rPr>
              <a:t>https://www.pinterest.com/pin/396739048401106278/</a:t>
            </a:r>
            <a:r>
              <a:rPr lang="en" sz="1000">
                <a:solidFill>
                  <a:srgbClr val="000000"/>
                </a:solidFill>
                <a:highlight>
                  <a:srgbClr val="FFFFFF"/>
                </a:highlight>
                <a:latin typeface="Times New Roman"/>
                <a:ea typeface="Times New Roman"/>
                <a:cs typeface="Times New Roman"/>
                <a:sym typeface="Times New Roman"/>
              </a:rPr>
              <a:t> </a:t>
            </a:r>
            <a:endParaRPr sz="1000">
              <a:solidFill>
                <a:srgbClr val="000000"/>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000">
                <a:latin typeface="Times New Roman"/>
                <a:ea typeface="Times New Roman"/>
                <a:cs typeface="Times New Roman"/>
                <a:sym typeface="Times New Roman"/>
              </a:rPr>
              <a:t>MacDonald, I. (2017, September 27). Health crisis in Puerto Rico: Few hospitals have power or fuel, but public health officials fear the worst is yet to come. Retrieved from </a:t>
            </a:r>
            <a:r>
              <a:rPr lang="en" sz="1000" u="sng">
                <a:solidFill>
                  <a:schemeClr val="hlink"/>
                </a:solidFill>
                <a:latin typeface="Times New Roman"/>
                <a:ea typeface="Times New Roman"/>
                <a:cs typeface="Times New Roman"/>
                <a:sym typeface="Times New Roman"/>
                <a:hlinkClick r:id="rId7"/>
              </a:rPr>
              <a:t>https://www.fiercehealthcare.com/healthcare/health-crisis-puerto-rico-few-hospitals-have-power-or-fuel-medical-supplies-dwindle-and</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700"/>
          </a:p>
          <a:p>
            <a:pPr marL="0" marR="0" lvl="0" indent="0" algn="l" rtl="0">
              <a:lnSpc>
                <a:spcPct val="100000"/>
              </a:lnSpc>
              <a:spcBef>
                <a:spcPts val="0"/>
              </a:spcBef>
              <a:spcAft>
                <a:spcPts val="0"/>
              </a:spcAft>
              <a:buNone/>
            </a:pPr>
            <a:endParaRPr sz="70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9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135" name="Google Shape;135;p14"/>
          <p:cNvSpPr txBox="1">
            <a:spLocks noGrp="1"/>
          </p:cNvSpPr>
          <p:nvPr>
            <p:ph type="body" idx="1"/>
          </p:nvPr>
        </p:nvSpPr>
        <p:spPr>
          <a:xfrm>
            <a:off x="819150" y="1667900"/>
            <a:ext cx="7505700" cy="2770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Char char="●"/>
            </a:pPr>
            <a:r>
              <a:rPr lang="en">
                <a:solidFill>
                  <a:srgbClr val="000000"/>
                </a:solidFill>
              </a:rPr>
              <a:t>Due to the devastation caused by Hurricane Maria, 80% of Puerto Rico’s electrical grid was destroyed, leaving the island in total darkness</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For hospitals, loss of power can be the difference between life and death because power is needed to to treat patients who needs medical attention, also, medical records of these patients need to be retrieved. </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Residents, local governments and even emergency responders were left without the ability to communicate for a long period of time.</a:t>
            </a:r>
            <a:endParaRPr>
              <a:solidFill>
                <a:srgbClr val="000000"/>
              </a:solidFill>
            </a:endParaRPr>
          </a:p>
          <a:p>
            <a:pPr marL="457200" lvl="0" indent="-311150" algn="l" rtl="0">
              <a:lnSpc>
                <a:spcPct val="150000"/>
              </a:lnSpc>
              <a:spcBef>
                <a:spcPts val="0"/>
              </a:spcBef>
              <a:spcAft>
                <a:spcPts val="0"/>
              </a:spcAft>
              <a:buClr>
                <a:srgbClr val="000000"/>
              </a:buClr>
              <a:buSzPts val="1300"/>
              <a:buChar char="●"/>
            </a:pPr>
            <a:r>
              <a:rPr lang="en">
                <a:solidFill>
                  <a:srgbClr val="000000"/>
                </a:solidFill>
              </a:rPr>
              <a:t>This engineering proposal is focused on the development of solar-powered generators that will allow hospitals to run independently in the event of an emergency.</a:t>
            </a:r>
            <a:endParaRPr>
              <a:solidFill>
                <a:srgbClr val="000000"/>
              </a:solidFill>
            </a:endParaRPr>
          </a:p>
          <a:p>
            <a:pPr marL="457200" lvl="0" indent="-311150" algn="l" rtl="0">
              <a:lnSpc>
                <a:spcPct val="150000"/>
              </a:lnSpc>
              <a:spcBef>
                <a:spcPts val="0"/>
              </a:spcBef>
              <a:spcAft>
                <a:spcPts val="0"/>
              </a:spcAft>
              <a:buClr>
                <a:srgbClr val="000000"/>
              </a:buClr>
              <a:buSzPts val="1300"/>
              <a:buChar char="●"/>
            </a:pPr>
            <a:r>
              <a:rPr lang="en">
                <a:solidFill>
                  <a:srgbClr val="000000"/>
                </a:solidFill>
              </a:rPr>
              <a:t>This generator will first be tested in Hospital Metropolitano San Francisco and later distributed to other hospitals in the vicinity. </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Hospitals Are Vulnerable to Blackouts</a:t>
            </a:r>
            <a:endParaRPr/>
          </a:p>
        </p:txBody>
      </p:sp>
      <p:sp>
        <p:nvSpPr>
          <p:cNvPr id="141" name="Google Shape;141;p15"/>
          <p:cNvSpPr txBox="1">
            <a:spLocks noGrp="1"/>
          </p:cNvSpPr>
          <p:nvPr>
            <p:ph type="body" idx="1"/>
          </p:nvPr>
        </p:nvSpPr>
        <p:spPr>
          <a:xfrm>
            <a:off x="819150" y="1658750"/>
            <a:ext cx="7505700" cy="826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800"/>
              <a:t>Hospitals are one of the largest electricity consumers</a:t>
            </a:r>
            <a:endParaRPr sz="1700"/>
          </a:p>
          <a:p>
            <a:pPr marL="457200" lvl="0" indent="-336550" algn="l" rtl="0">
              <a:spcBef>
                <a:spcPts val="0"/>
              </a:spcBef>
              <a:spcAft>
                <a:spcPts val="0"/>
              </a:spcAft>
              <a:buSzPts val="1700"/>
              <a:buChar char="●"/>
            </a:pPr>
            <a:r>
              <a:rPr lang="en" sz="1700"/>
              <a:t>Backup generators are typically installed outdoor or in the basement </a:t>
            </a:r>
            <a:endParaRPr sz="1700"/>
          </a:p>
          <a:p>
            <a:pPr marL="457200" lvl="0" indent="-336550" algn="l" rtl="0">
              <a:spcBef>
                <a:spcPts val="0"/>
              </a:spcBef>
              <a:spcAft>
                <a:spcPts val="0"/>
              </a:spcAft>
              <a:buSzPts val="1700"/>
              <a:buChar char="●"/>
            </a:pPr>
            <a:r>
              <a:rPr lang="en" sz="1700"/>
              <a:t>Fuel generators require a constant supply of fuels</a:t>
            </a:r>
            <a:endParaRPr sz="1700"/>
          </a:p>
        </p:txBody>
      </p:sp>
      <p:pic>
        <p:nvPicPr>
          <p:cNvPr id="142" name="Google Shape;142;p15"/>
          <p:cNvPicPr preferRelativeResize="0"/>
          <p:nvPr/>
        </p:nvPicPr>
        <p:blipFill>
          <a:blip r:embed="rId3">
            <a:alphaModFix/>
          </a:blip>
          <a:stretch>
            <a:fillRect/>
          </a:stretch>
        </p:blipFill>
        <p:spPr>
          <a:xfrm>
            <a:off x="975150" y="2900951"/>
            <a:ext cx="2129816" cy="1889501"/>
          </a:xfrm>
          <a:prstGeom prst="rect">
            <a:avLst/>
          </a:prstGeom>
          <a:noFill/>
          <a:ln>
            <a:noFill/>
          </a:ln>
        </p:spPr>
      </p:pic>
      <p:pic>
        <p:nvPicPr>
          <p:cNvPr id="143" name="Google Shape;143;p15"/>
          <p:cNvPicPr preferRelativeResize="0"/>
          <p:nvPr/>
        </p:nvPicPr>
        <p:blipFill>
          <a:blip r:embed="rId4">
            <a:alphaModFix/>
          </a:blip>
          <a:stretch>
            <a:fillRect/>
          </a:stretch>
        </p:blipFill>
        <p:spPr>
          <a:xfrm>
            <a:off x="6443915" y="3098640"/>
            <a:ext cx="1569135" cy="1691813"/>
          </a:xfrm>
          <a:prstGeom prst="rect">
            <a:avLst/>
          </a:prstGeom>
          <a:noFill/>
          <a:ln>
            <a:noFill/>
          </a:ln>
        </p:spPr>
      </p:pic>
      <p:pic>
        <p:nvPicPr>
          <p:cNvPr id="144" name="Google Shape;144;p15"/>
          <p:cNvPicPr preferRelativeResize="0"/>
          <p:nvPr/>
        </p:nvPicPr>
        <p:blipFill>
          <a:blip r:embed="rId5">
            <a:alphaModFix/>
          </a:blip>
          <a:stretch>
            <a:fillRect/>
          </a:stretch>
        </p:blipFill>
        <p:spPr>
          <a:xfrm>
            <a:off x="3487084" y="3086782"/>
            <a:ext cx="1882136" cy="17155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a:t>
            </a:r>
            <a:endParaRPr/>
          </a:p>
        </p:txBody>
      </p:sp>
      <p:sp>
        <p:nvSpPr>
          <p:cNvPr id="150" name="Google Shape;150;p16"/>
          <p:cNvSpPr txBox="1">
            <a:spLocks noGrp="1"/>
          </p:cNvSpPr>
          <p:nvPr>
            <p:ph type="body" idx="1"/>
          </p:nvPr>
        </p:nvSpPr>
        <p:spPr>
          <a:xfrm>
            <a:off x="819150" y="1990725"/>
            <a:ext cx="4659900" cy="954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t>Seeking permission and funding to build the solar backup systems for Hospital Metropolitano San Francisco</a:t>
            </a:r>
            <a:endParaRPr sz="2000"/>
          </a:p>
        </p:txBody>
      </p:sp>
      <p:pic>
        <p:nvPicPr>
          <p:cNvPr id="151" name="Google Shape;151;p16"/>
          <p:cNvPicPr preferRelativeResize="0"/>
          <p:nvPr/>
        </p:nvPicPr>
        <p:blipFill>
          <a:blip r:embed="rId3">
            <a:alphaModFix/>
          </a:blip>
          <a:stretch>
            <a:fillRect/>
          </a:stretch>
        </p:blipFill>
        <p:spPr>
          <a:xfrm>
            <a:off x="5631700" y="2173875"/>
            <a:ext cx="2621596" cy="1893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39000" y="5417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Technical Approach</a:t>
            </a:r>
            <a:endParaRPr/>
          </a:p>
        </p:txBody>
      </p:sp>
      <p:sp>
        <p:nvSpPr>
          <p:cNvPr id="157" name="Google Shape;157;p17"/>
          <p:cNvSpPr txBox="1">
            <a:spLocks noGrp="1"/>
          </p:cNvSpPr>
          <p:nvPr>
            <p:ph type="body" idx="1"/>
          </p:nvPr>
        </p:nvSpPr>
        <p:spPr>
          <a:xfrm>
            <a:off x="819150" y="1496300"/>
            <a:ext cx="7505700" cy="3219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Integrated Power Solutions designed solar-powered generators to provide power to hospitals during disaster-based blackouts.</a:t>
            </a:r>
            <a:endParaRPr sz="1600"/>
          </a:p>
          <a:p>
            <a:pPr marL="914400" lvl="1" indent="-330200" algn="l" rtl="0">
              <a:spcBef>
                <a:spcPts val="0"/>
              </a:spcBef>
              <a:spcAft>
                <a:spcPts val="0"/>
              </a:spcAft>
              <a:buSzPts val="1600"/>
              <a:buChar char="○"/>
            </a:pPr>
            <a:r>
              <a:rPr lang="en" sz="1600"/>
              <a:t>Solar panels will be securely mounted to the roofs of the buildings.</a:t>
            </a:r>
            <a:endParaRPr sz="1600"/>
          </a:p>
          <a:p>
            <a:pPr marL="914400" lvl="1" indent="-330200" algn="l" rtl="0">
              <a:spcBef>
                <a:spcPts val="0"/>
              </a:spcBef>
              <a:spcAft>
                <a:spcPts val="0"/>
              </a:spcAft>
              <a:buSzPts val="1600"/>
              <a:buChar char="○"/>
            </a:pPr>
            <a:r>
              <a:rPr lang="en" sz="1600"/>
              <a:t>Generators will be positioned on the building’s upper floors to avoid damage from flooding.</a:t>
            </a:r>
            <a:endParaRPr sz="1600"/>
          </a:p>
          <a:p>
            <a:pPr marL="914400" lvl="1" indent="-330200" algn="l" rtl="0">
              <a:spcBef>
                <a:spcPts val="0"/>
              </a:spcBef>
              <a:spcAft>
                <a:spcPts val="0"/>
              </a:spcAft>
              <a:buSzPts val="1600"/>
              <a:buChar char="○"/>
            </a:pPr>
            <a:r>
              <a:rPr lang="en" sz="1600"/>
              <a:t>The generators will run on a two battery system:</a:t>
            </a:r>
            <a:endParaRPr sz="1600"/>
          </a:p>
          <a:p>
            <a:pPr marL="1371600" lvl="2" indent="-330200" algn="l" rtl="0">
              <a:spcBef>
                <a:spcPts val="0"/>
              </a:spcBef>
              <a:spcAft>
                <a:spcPts val="0"/>
              </a:spcAft>
              <a:buSzPts val="1600"/>
              <a:buChar char="■"/>
            </a:pPr>
            <a:r>
              <a:rPr lang="en" sz="1600"/>
              <a:t>While one battery is being utilized, the solar panels will charge the other.</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742950" y="540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Technical Approach</a:t>
            </a:r>
            <a:endParaRPr/>
          </a:p>
        </p:txBody>
      </p:sp>
      <p:sp>
        <p:nvSpPr>
          <p:cNvPr id="163" name="Google Shape;163;p18"/>
          <p:cNvSpPr txBox="1">
            <a:spLocks noGrp="1"/>
          </p:cNvSpPr>
          <p:nvPr>
            <p:ph type="body" idx="1"/>
          </p:nvPr>
        </p:nvSpPr>
        <p:spPr>
          <a:xfrm>
            <a:off x="819150" y="1533525"/>
            <a:ext cx="7505700" cy="2448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Performance of the solar-powered generators will first be tested in specific wings of    Hospital Metropolitano San Francisco</a:t>
            </a:r>
            <a:endParaRPr sz="1500"/>
          </a:p>
          <a:p>
            <a:pPr marL="914400" lvl="1" indent="-323850" algn="l" rtl="0">
              <a:spcBef>
                <a:spcPts val="0"/>
              </a:spcBef>
              <a:spcAft>
                <a:spcPts val="0"/>
              </a:spcAft>
              <a:buSzPts val="1500"/>
              <a:buChar char="○"/>
            </a:pPr>
            <a:r>
              <a:rPr lang="en" sz="1500"/>
              <a:t>Once satisfactory performance is achieved, the generators’ load will be scaled to cover the entire hospital.</a:t>
            </a:r>
            <a:endParaRPr sz="1500"/>
          </a:p>
          <a:p>
            <a:pPr marL="457200" lvl="0" indent="-323850" algn="l" rtl="0">
              <a:spcBef>
                <a:spcPts val="0"/>
              </a:spcBef>
              <a:spcAft>
                <a:spcPts val="0"/>
              </a:spcAft>
              <a:buSzPts val="1500"/>
              <a:buChar char="●"/>
            </a:pPr>
            <a:r>
              <a:rPr lang="en" sz="1500"/>
              <a:t>Integrated Power Solutions’ biomedical and electrical engineers will monitor the generators’ operation during the tests and for the following six months post installation.</a:t>
            </a:r>
            <a:endParaRPr sz="1500"/>
          </a:p>
          <a:p>
            <a:pPr marL="457200" lvl="0" indent="-323850" algn="l" rtl="0">
              <a:spcBef>
                <a:spcPts val="0"/>
              </a:spcBef>
              <a:spcAft>
                <a:spcPts val="0"/>
              </a:spcAft>
              <a:buSzPts val="1500"/>
              <a:buChar char="●"/>
            </a:pPr>
            <a:r>
              <a:rPr lang="en" sz="1500"/>
              <a:t>After successful tests in Hospital Metropolitano San Francisco, generators can be implemented into hospitals across Puerto Rico.</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45F06"/>
        </a:solidFill>
        <a:effectLst/>
      </p:bgPr>
    </p:bg>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739000" y="5417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Architecture Design</a:t>
            </a:r>
            <a:endParaRPr/>
          </a:p>
        </p:txBody>
      </p:sp>
      <p:sp>
        <p:nvSpPr>
          <p:cNvPr id="169" name="Google Shape;169;p19"/>
          <p:cNvSpPr txBox="1">
            <a:spLocks noGrp="1"/>
          </p:cNvSpPr>
          <p:nvPr>
            <p:ph type="body" idx="1"/>
          </p:nvPr>
        </p:nvSpPr>
        <p:spPr>
          <a:xfrm>
            <a:off x="819150" y="1496300"/>
            <a:ext cx="7505700" cy="3219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The main part of our system is the inverter that is connected to solar panels, the generator, and the power panel of the hospital.</a:t>
            </a:r>
            <a:endParaRPr sz="1400"/>
          </a:p>
          <a:p>
            <a:pPr marL="457200" lvl="0" indent="-317500" algn="l" rtl="0">
              <a:spcBef>
                <a:spcPts val="0"/>
              </a:spcBef>
              <a:spcAft>
                <a:spcPts val="0"/>
              </a:spcAft>
              <a:buSzPts val="1400"/>
              <a:buChar char="●"/>
            </a:pPr>
            <a:r>
              <a:rPr lang="en" sz="1400"/>
              <a:t>The solar panel in our design used a glass coating and a 50%  isotope of silicon-29 that would help with more absorption of sunlight.</a:t>
            </a:r>
            <a:endParaRPr sz="1400"/>
          </a:p>
          <a:p>
            <a:pPr marL="457200" lvl="0" indent="-317500" algn="l" rtl="0">
              <a:spcBef>
                <a:spcPts val="0"/>
              </a:spcBef>
              <a:spcAft>
                <a:spcPts val="0"/>
              </a:spcAft>
              <a:buSzPts val="1400"/>
              <a:buChar char="●"/>
            </a:pPr>
            <a:r>
              <a:rPr lang="en" sz="1400"/>
              <a:t>The larger the isotope, the larger the atom’s nucleus, and when we have a larger atom, the atom loses electrons more easily.</a:t>
            </a:r>
            <a:endParaRPr sz="1400"/>
          </a:p>
          <a:p>
            <a:pPr marL="457200" lvl="0" indent="-317500" algn="l" rtl="0">
              <a:spcBef>
                <a:spcPts val="0"/>
              </a:spcBef>
              <a:spcAft>
                <a:spcPts val="0"/>
              </a:spcAft>
              <a:buSzPts val="1400"/>
              <a:buChar char="●"/>
            </a:pPr>
            <a:r>
              <a:rPr lang="en" sz="1400"/>
              <a:t>This decreases the amount of energy needed by the silicon atom and increases the number of charged ions, which increases the output of the solar panels.</a:t>
            </a:r>
            <a:endParaRPr sz="1400"/>
          </a:p>
          <a:p>
            <a:pPr marL="457200" lvl="0" indent="-317500" algn="l" rtl="0">
              <a:spcBef>
                <a:spcPts val="0"/>
              </a:spcBef>
              <a:spcAft>
                <a:spcPts val="0"/>
              </a:spcAft>
              <a:buSzPts val="1400"/>
              <a:buChar char="●"/>
            </a:pPr>
            <a:r>
              <a:rPr lang="en" sz="1400"/>
              <a:t>This will increase the solar panel output and charge generators quicker to decrease the amount of time needed to recharge them.</a:t>
            </a:r>
            <a:endParaRPr sz="1400"/>
          </a:p>
          <a:p>
            <a:pPr marL="457200" lvl="0" indent="-317500" algn="l" rtl="0">
              <a:spcBef>
                <a:spcPts val="0"/>
              </a:spcBef>
              <a:spcAft>
                <a:spcPts val="0"/>
              </a:spcAft>
              <a:buSzPts val="1400"/>
              <a:buChar char="●"/>
            </a:pPr>
            <a:r>
              <a:rPr lang="en" sz="1400"/>
              <a:t>The quick recharging of generators would ensure the non stop supply of electricity day and night for weeks, or as long as the power outage lasts.</a:t>
            </a:r>
            <a:endParaRPr sz="1400"/>
          </a:p>
        </p:txBody>
      </p:sp>
    </p:spTree>
  </p:cSld>
  <p:clrMapOvr>
    <a:masterClrMapping/>
  </p:clrMapOvr>
  <mc:AlternateContent xmlns:mc="http://schemas.openxmlformats.org/markup-compatibility/2006" xmlns:p14="http://schemas.microsoft.com/office/powerpoint/2010/main">
    <mc:Choice Requires="p14">
      <p:transition spd="slow" p14:dur="19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Solar Panel Design Image</a:t>
            </a:r>
            <a:endParaRPr/>
          </a:p>
        </p:txBody>
      </p:sp>
      <p:sp>
        <p:nvSpPr>
          <p:cNvPr id="175" name="Google Shape;175;p20"/>
          <p:cNvSpPr txBox="1">
            <a:spLocks noGrp="1"/>
          </p:cNvSpPr>
          <p:nvPr>
            <p:ph type="body" idx="1"/>
          </p:nvPr>
        </p:nvSpPr>
        <p:spPr>
          <a:xfrm>
            <a:off x="200400" y="1536375"/>
            <a:ext cx="8724000" cy="340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t>
            </a:r>
            <a:endParaRPr/>
          </a:p>
        </p:txBody>
      </p:sp>
      <p:pic>
        <p:nvPicPr>
          <p:cNvPr id="176" name="Google Shape;176;p20"/>
          <p:cNvPicPr preferRelativeResize="0"/>
          <p:nvPr/>
        </p:nvPicPr>
        <p:blipFill>
          <a:blip r:embed="rId3">
            <a:alphaModFix/>
          </a:blip>
          <a:stretch>
            <a:fillRect/>
          </a:stretch>
        </p:blipFill>
        <p:spPr>
          <a:xfrm>
            <a:off x="191975" y="1536234"/>
            <a:ext cx="8723999" cy="34067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9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Description</a:t>
            </a:r>
            <a:endParaRPr/>
          </a:p>
        </p:txBody>
      </p:sp>
      <p:sp>
        <p:nvSpPr>
          <p:cNvPr id="182" name="Google Shape;182;p21"/>
          <p:cNvSpPr txBox="1">
            <a:spLocks noGrp="1"/>
          </p:cNvSpPr>
          <p:nvPr>
            <p:ph type="body" idx="1"/>
          </p:nvPr>
        </p:nvSpPr>
        <p:spPr>
          <a:xfrm>
            <a:off x="453450" y="1515850"/>
            <a:ext cx="7871400" cy="3342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As shown by the figure 1 solar solar panel is a type of transistor which has has three layers.</a:t>
            </a:r>
            <a:endParaRPr sz="1600"/>
          </a:p>
          <a:p>
            <a:pPr marL="457200" lvl="0" indent="-330200" algn="l" rtl="0">
              <a:spcBef>
                <a:spcPts val="0"/>
              </a:spcBef>
              <a:spcAft>
                <a:spcPts val="0"/>
              </a:spcAft>
              <a:buSzPts val="1600"/>
              <a:buChar char="●"/>
            </a:pPr>
            <a:r>
              <a:rPr lang="en" sz="1600"/>
              <a:t>One that positively charged, one is negatively charged and the layer in the middle is a buffer zone. The 2 opposite charged layers create the voltage.</a:t>
            </a:r>
            <a:endParaRPr sz="1600"/>
          </a:p>
          <a:p>
            <a:pPr marL="457200" lvl="0" indent="-330200" algn="l" rtl="0">
              <a:spcBef>
                <a:spcPts val="0"/>
              </a:spcBef>
              <a:spcAft>
                <a:spcPts val="0"/>
              </a:spcAft>
              <a:buSzPts val="1600"/>
              <a:buChar char="●"/>
            </a:pPr>
            <a:r>
              <a:rPr lang="en" sz="1600"/>
              <a:t>The negatively charged ions of silicone that travel from one side of the panel to the other creates a current, which travels through the wire.</a:t>
            </a:r>
            <a:endParaRPr sz="1600"/>
          </a:p>
          <a:p>
            <a:pPr marL="457200" lvl="0" indent="-330200" algn="l" rtl="0">
              <a:spcBef>
                <a:spcPts val="0"/>
              </a:spcBef>
              <a:spcAft>
                <a:spcPts val="0"/>
              </a:spcAft>
              <a:buSzPts val="1600"/>
              <a:buChar char="●"/>
            </a:pPr>
            <a:r>
              <a:rPr lang="en" sz="1600"/>
              <a:t>The wire from solar panels is connected to the inverter.</a:t>
            </a:r>
            <a:endParaRPr sz="1600"/>
          </a:p>
          <a:p>
            <a:pPr marL="457200" lvl="0" indent="-330200" algn="l" rtl="0">
              <a:spcBef>
                <a:spcPts val="0"/>
              </a:spcBef>
              <a:spcAft>
                <a:spcPts val="0"/>
              </a:spcAft>
              <a:buSzPts val="1600"/>
              <a:buChar char="●"/>
            </a:pPr>
            <a:r>
              <a:rPr lang="en" sz="1600"/>
              <a:t>The inverter contains a charge controller that manages the amount of current that comes in from the solar panels. The inverter then changes the current from AC to DC to be stored in the batteries and form AC to DC when the batteries are being used.</a:t>
            </a:r>
            <a:endParaRPr sz="1600"/>
          </a:p>
          <a:p>
            <a:pPr marL="457200" lvl="0" indent="-330200" algn="l" rtl="0">
              <a:spcBef>
                <a:spcPts val="0"/>
              </a:spcBef>
              <a:spcAft>
                <a:spcPts val="0"/>
              </a:spcAft>
              <a:buSzPts val="1600"/>
              <a:buChar char="●"/>
            </a:pPr>
            <a:r>
              <a:rPr lang="en" sz="1600"/>
              <a:t>The inverter is connected to solar panels, power panel, and the generator.</a:t>
            </a:r>
            <a:endParaRPr sz="1600"/>
          </a:p>
        </p:txBody>
      </p:sp>
    </p:spTree>
  </p:cSld>
  <p:clrMapOvr>
    <a:masterClrMapping/>
  </p:clrMapOvr>
  <mc:AlternateContent xmlns:mc="http://schemas.openxmlformats.org/markup-compatibility/2006" xmlns:p14="http://schemas.microsoft.com/office/powerpoint/2010/main">
    <mc:Choice Requires="p14">
      <p:transition spd="slow" p14:dur="19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1334</Words>
  <Application>Microsoft Macintosh PowerPoint</Application>
  <PresentationFormat>On-screen Show (16:9)</PresentationFormat>
  <Paragraphs>97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Nunito</vt:lpstr>
      <vt:lpstr>Arial</vt:lpstr>
      <vt:lpstr>Times New Roman</vt:lpstr>
      <vt:lpstr>Shift</vt:lpstr>
      <vt:lpstr>Solar Generator for Hospital Metropolitano San Francisco</vt:lpstr>
      <vt:lpstr>Introduction</vt:lpstr>
      <vt:lpstr>Hospitals Are Vulnerable to Blackouts</vt:lpstr>
      <vt:lpstr>Objective</vt:lpstr>
      <vt:lpstr>Proposed Technical Approach</vt:lpstr>
      <vt:lpstr>Proposed Technical Approach</vt:lpstr>
      <vt:lpstr>Architecture Design</vt:lpstr>
      <vt:lpstr>Solar Panel Design Image</vt:lpstr>
      <vt:lpstr>Technical Description</vt:lpstr>
      <vt:lpstr>Solar Panel Generator System</vt:lpstr>
      <vt:lpstr>Project Costs</vt:lpstr>
      <vt:lpstr>SCHEDULE</vt:lpstr>
      <vt:lpstr>Expected Project Results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Generator for Hospital Metropolitano San Francisco</dc:title>
  <cp:lastModifiedBy>Microsoft Office User</cp:lastModifiedBy>
  <cp:revision>1</cp:revision>
  <dcterms:modified xsi:type="dcterms:W3CDTF">2021-04-08T17:46:08Z</dcterms:modified>
</cp:coreProperties>
</file>