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B Garamond Regular" pitchFamily="2" charset="0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63FCA8-F332-48D0-8641-BB6D0D32A3CF}">
  <a:tblStyle styleId="{3663FCA8-F332-48D0-8641-BB6D0D32A3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2"/>
  </p:normalViewPr>
  <p:slideViewPr>
    <p:cSldViewPr snapToGrid="0">
      <p:cViewPr varScale="1">
        <p:scale>
          <a:sx n="143" d="100"/>
          <a:sy n="143" d="100"/>
        </p:scale>
        <p:origin x="6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today.com/in-depth/news/2018/10/10/michael-graphics/1590739002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243f96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5243f96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5243f960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5243f960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5243f960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5243f960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5243f960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5243f960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5243f960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5243f960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5243f960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75243f9609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75243f9609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5243f960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5243f960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5243f960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5243f9609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42fa0d3f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42fa0d3f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42fa0d3f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42fa0d3f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https://www.usatoday.com/in-depth/news/2018/10/10/michael-graphics/1590739002/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42fa0d3f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42fa0d3f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42fa0d3f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42fa0d3f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42fa0d3f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42fa0d3f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42fa0d3f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42fa0d3f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5243f960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5243f960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5243f96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5243f96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riceithere.com/business-tips/how-much-does-it-cost-to-rent-office-space/" TargetMode="External"/><Relationship Id="rId3" Type="http://schemas.openxmlformats.org/officeDocument/2006/relationships/hyperlink" Target="https://docs.apppresser.com/article/400-apple-and-google-developer-licenses" TargetMode="External"/><Relationship Id="rId7" Type="http://schemas.openxmlformats.org/officeDocument/2006/relationships/hyperlink" Target="https://www.cnbc.com/2018/10/17/more-than-a-thousand-remain-missing-a-week-after-hurricane-michael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iverr.com/rajarjs/do-your-c-c-plus-plus-or-c-sharp-assignments" TargetMode="External"/><Relationship Id="rId11" Type="http://schemas.openxmlformats.org/officeDocument/2006/relationships/hyperlink" Target="https://www.indeed.com/career/full-stack-developer/salaries" TargetMode="External"/><Relationship Id="rId5" Type="http://schemas.openxmlformats.org/officeDocument/2006/relationships/hyperlink" Target="https://www.businessofapps.com/marketplace/app-marketing/research/app-marketing-cost/" TargetMode="External"/><Relationship Id="rId10" Type="http://schemas.openxmlformats.org/officeDocument/2006/relationships/hyperlink" Target="https://www.indeed.com/career/back-end-developer/salaries" TargetMode="External"/><Relationship Id="rId4" Type="http://schemas.openxmlformats.org/officeDocument/2006/relationships/hyperlink" Target="https://www.builtinnyc.com/salaries/dev-engineer/front-end-developer/new-york" TargetMode="External"/><Relationship Id="rId9" Type="http://schemas.openxmlformats.org/officeDocument/2006/relationships/hyperlink" Target="https://skywell.software/blog/how-to-make-a-website-with-javascript-html-and-css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atoday.com/in-depth/news/2018/10/10/michael-graphics/1590739002/" TargetMode="External"/><Relationship Id="rId3" Type="http://schemas.openxmlformats.org/officeDocument/2006/relationships/hyperlink" Target="https://www.nhc.noaa.gov/data/tcr/AL142018_Michael.pdf" TargetMode="External"/><Relationship Id="rId7" Type="http://schemas.openxmlformats.org/officeDocument/2006/relationships/hyperlink" Target="https://www.python.org/community/logo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vianet.aero/mobile-app-development/" TargetMode="External"/><Relationship Id="rId5" Type="http://schemas.openxmlformats.org/officeDocument/2006/relationships/hyperlink" Target="https://www.freepik.com/premium-vector/cartoon-thinking-man-with-question-mark-think-bubble_5494827.htm" TargetMode="External"/><Relationship Id="rId10" Type="http://schemas.openxmlformats.org/officeDocument/2006/relationships/hyperlink" Target="https://yalantis.com/blog/how-much-does-it-cost-to-design-an-app/" TargetMode="External"/><Relationship Id="rId4" Type="http://schemas.openxmlformats.org/officeDocument/2006/relationships/hyperlink" Target="https://mlsdev.com/blog/app-development-cost" TargetMode="External"/><Relationship Id="rId9" Type="http://schemas.openxmlformats.org/officeDocument/2006/relationships/hyperlink" Target="https://www.salary.com/research/salary/posting/quality-engineer-technician-salar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Regular"/>
                <a:ea typeface="EB Garamond Regular"/>
                <a:cs typeface="EB Garamond Regular"/>
                <a:sym typeface="EB Garamond Regular"/>
              </a:rPr>
              <a:t>Life Finder App</a:t>
            </a:r>
            <a:endParaRPr>
              <a:latin typeface="EB Garamond Regular"/>
              <a:ea typeface="EB Garamond Regular"/>
              <a:cs typeface="EB Garamond Regular"/>
              <a:sym typeface="EB Garamond Regula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Humayara Karim, Anthony Liang, Jerome Galam, Shahjalal Sikder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9325" y="1031650"/>
            <a:ext cx="1902000" cy="385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 rotWithShape="1">
          <a:blip r:embed="rId4">
            <a:alphaModFix/>
          </a:blip>
          <a:srcRect t="2051" b="1637"/>
          <a:stretch/>
        </p:blipFill>
        <p:spPr>
          <a:xfrm>
            <a:off x="3495675" y="1031650"/>
            <a:ext cx="2096844" cy="38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 rotWithShape="1">
          <a:blip r:embed="rId5">
            <a:alphaModFix/>
          </a:blip>
          <a:srcRect t="2394" b="2593"/>
          <a:stretch/>
        </p:blipFill>
        <p:spPr>
          <a:xfrm>
            <a:off x="962025" y="1054475"/>
            <a:ext cx="2096850" cy="38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2.2 Architecture Design</a:t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1059450" y="4860400"/>
            <a:ext cx="19020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Life Finder </a:t>
            </a:r>
            <a:r>
              <a:rPr lang="en" sz="800" b="1">
                <a:solidFill>
                  <a:srgbClr val="FF0000"/>
                </a:solidFill>
              </a:rPr>
              <a:t>Off</a:t>
            </a:r>
            <a:endParaRPr sz="800" b="1">
              <a:solidFill>
                <a:srgbClr val="FF0000"/>
              </a:solidFill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3620988" y="4860400"/>
            <a:ext cx="19020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Life Finder </a:t>
            </a:r>
            <a:r>
              <a:rPr lang="en" sz="800" b="1">
                <a:solidFill>
                  <a:srgbClr val="6AA84F"/>
                </a:solidFill>
              </a:rPr>
              <a:t>On</a:t>
            </a:r>
            <a:endParaRPr sz="800" b="1">
              <a:solidFill>
                <a:srgbClr val="6AA84F"/>
              </a:solidFill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5839175" y="4860400"/>
            <a:ext cx="23607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Life Finder (</a:t>
            </a:r>
            <a:r>
              <a:rPr lang="en" sz="800" b="1">
                <a:solidFill>
                  <a:srgbClr val="0000FF"/>
                </a:solidFill>
              </a:rPr>
              <a:t>Emergency Personnel Version</a:t>
            </a:r>
            <a:r>
              <a:rPr lang="en" sz="800" b="1"/>
              <a:t>)</a:t>
            </a:r>
            <a:endParaRPr sz="8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139" y="2718549"/>
            <a:ext cx="1388400" cy="13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2987" y="1509899"/>
            <a:ext cx="2990725" cy="101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86200"/>
            <a:ext cx="3838600" cy="256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2.3 Implementation Design</a:t>
            </a:r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906350" y="3216050"/>
            <a:ext cx="2649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HTML, CSS, JavaScript Logo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(“HTML, CSS, JavaScript Logo”, n.d)</a:t>
            </a:r>
            <a:endParaRPr sz="800"/>
          </a:p>
        </p:txBody>
      </p:sp>
      <p:sp>
        <p:nvSpPr>
          <p:cNvPr id="132" name="Google Shape;132;p23"/>
          <p:cNvSpPr txBox="1"/>
          <p:nvPr/>
        </p:nvSpPr>
        <p:spPr>
          <a:xfrm>
            <a:off x="1331750" y="1228500"/>
            <a:ext cx="1798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/>
              <a:t>Front-end Team:</a:t>
            </a:r>
            <a:endParaRPr sz="900" b="1" u="sng"/>
          </a:p>
        </p:txBody>
      </p:sp>
      <p:sp>
        <p:nvSpPr>
          <p:cNvPr id="133" name="Google Shape;133;p23"/>
          <p:cNvSpPr txBox="1"/>
          <p:nvPr/>
        </p:nvSpPr>
        <p:spPr>
          <a:xfrm>
            <a:off x="5889100" y="1228500"/>
            <a:ext cx="1798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u="sng"/>
              <a:t>Back-end Team:</a:t>
            </a:r>
            <a:endParaRPr sz="900" b="1" u="sng"/>
          </a:p>
        </p:txBody>
      </p:sp>
      <p:sp>
        <p:nvSpPr>
          <p:cNvPr id="134" name="Google Shape;134;p23"/>
          <p:cNvSpPr txBox="1"/>
          <p:nvPr/>
        </p:nvSpPr>
        <p:spPr>
          <a:xfrm>
            <a:off x="5463688" y="2207350"/>
            <a:ext cx="2649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Python Logo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(“Python Logo”, n.d)</a:t>
            </a:r>
            <a:endParaRPr sz="800"/>
          </a:p>
        </p:txBody>
      </p:sp>
      <p:sp>
        <p:nvSpPr>
          <p:cNvPr id="135" name="Google Shape;135;p23"/>
          <p:cNvSpPr txBox="1"/>
          <p:nvPr/>
        </p:nvSpPr>
        <p:spPr>
          <a:xfrm>
            <a:off x="5463688" y="4224750"/>
            <a:ext cx="2649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C, C#, C++ Logo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(“C, C#, C++ Logo”, n.d)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2.4 Quality Assurance Plan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b="1">
                <a:solidFill>
                  <a:srgbClr val="000000"/>
                </a:solidFill>
              </a:rPr>
              <a:t>Goals</a:t>
            </a:r>
            <a:endParaRPr b="1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User friendly design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Can handle millions of users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b="1">
                <a:solidFill>
                  <a:srgbClr val="000000"/>
                </a:solidFill>
              </a:rPr>
              <a:t>Personnel</a:t>
            </a:r>
            <a:endParaRPr b="1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Making sure all employees are qualified for the job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b="1">
                <a:solidFill>
                  <a:srgbClr val="000000"/>
                </a:solidFill>
              </a:rPr>
              <a:t>Funding</a:t>
            </a:r>
            <a:endParaRPr b="1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Staying on schedule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b="1">
                <a:solidFill>
                  <a:srgbClr val="000000"/>
                </a:solidFill>
              </a:rPr>
              <a:t>Bugs</a:t>
            </a:r>
            <a:endParaRPr b="1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Quality assurance engineers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Controlled testing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Beta testing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lang="en">
                <a:solidFill>
                  <a:srgbClr val="000000"/>
                </a:solidFill>
              </a:rPr>
              <a:t>Gradual rollout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Expected Project Results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1109100" y="1082025"/>
            <a:ext cx="346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Pre-Disaster: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 initial growth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Weekly updates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Advertise for app growth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5012650" y="1094175"/>
            <a:ext cx="3321600" cy="3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Post Disaster: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Update application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Review outcome of app use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Usage increase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950" y="2571746"/>
            <a:ext cx="4288101" cy="2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3.1 Measure of Success</a:t>
            </a: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0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Seeing if the Life Finder Network is close to the population size of Florida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 rating from user experience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Testing it with an actual disaster; comparing missing person statistics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1000" y="1465800"/>
            <a:ext cx="4213100" cy="22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/>
          <p:nvPr/>
        </p:nvSpPr>
        <p:spPr>
          <a:xfrm>
            <a:off x="3212824" y="1577750"/>
            <a:ext cx="1766933" cy="464616"/>
          </a:xfrm>
          <a:custGeom>
            <a:avLst/>
            <a:gdLst/>
            <a:ahLst/>
            <a:cxnLst/>
            <a:rect l="l" t="t" r="r" b="b"/>
            <a:pathLst>
              <a:path w="21489" h="21600" extrusionOk="0">
                <a:moveTo>
                  <a:pt x="21255" y="7460"/>
                </a:moveTo>
                <a:lnTo>
                  <a:pt x="20634" y="3332"/>
                </a:lnTo>
                <a:cubicBezTo>
                  <a:pt x="20321" y="1268"/>
                  <a:pt x="19746" y="0"/>
                  <a:pt x="19122" y="0"/>
                </a:cubicBezTo>
                <a:lnTo>
                  <a:pt x="17876" y="0"/>
                </a:lnTo>
                <a:cubicBezTo>
                  <a:pt x="17251" y="0"/>
                  <a:pt x="16676" y="1268"/>
                  <a:pt x="16364" y="3332"/>
                </a:cubicBezTo>
                <a:lnTo>
                  <a:pt x="15851" y="6723"/>
                </a:lnTo>
                <a:cubicBezTo>
                  <a:pt x="15446" y="8728"/>
                  <a:pt x="14817" y="9923"/>
                  <a:pt x="14142" y="9923"/>
                </a:cubicBezTo>
                <a:lnTo>
                  <a:pt x="3689" y="9923"/>
                </a:lnTo>
                <a:cubicBezTo>
                  <a:pt x="3118" y="9923"/>
                  <a:pt x="2567" y="9053"/>
                  <a:pt x="2166" y="7505"/>
                </a:cubicBezTo>
                <a:lnTo>
                  <a:pt x="2123" y="7343"/>
                </a:lnTo>
                <a:cubicBezTo>
                  <a:pt x="2081" y="7136"/>
                  <a:pt x="2034" y="6959"/>
                  <a:pt x="1980" y="6797"/>
                </a:cubicBezTo>
                <a:lnTo>
                  <a:pt x="1919" y="6561"/>
                </a:lnTo>
                <a:lnTo>
                  <a:pt x="1919" y="6620"/>
                </a:lnTo>
                <a:cubicBezTo>
                  <a:pt x="1807" y="6355"/>
                  <a:pt x="1676" y="6207"/>
                  <a:pt x="1537" y="6207"/>
                </a:cubicBezTo>
                <a:lnTo>
                  <a:pt x="1008" y="6207"/>
                </a:lnTo>
                <a:cubicBezTo>
                  <a:pt x="742" y="6207"/>
                  <a:pt x="499" y="6753"/>
                  <a:pt x="364" y="7623"/>
                </a:cubicBezTo>
                <a:lnTo>
                  <a:pt x="98" y="9377"/>
                </a:lnTo>
                <a:cubicBezTo>
                  <a:pt x="-33" y="10262"/>
                  <a:pt x="-33" y="11338"/>
                  <a:pt x="98" y="12223"/>
                </a:cubicBezTo>
                <a:lnTo>
                  <a:pt x="364" y="13977"/>
                </a:lnTo>
                <a:cubicBezTo>
                  <a:pt x="495" y="14862"/>
                  <a:pt x="742" y="15393"/>
                  <a:pt x="1008" y="15393"/>
                </a:cubicBezTo>
                <a:lnTo>
                  <a:pt x="1537" y="15393"/>
                </a:lnTo>
                <a:cubicBezTo>
                  <a:pt x="1676" y="15393"/>
                  <a:pt x="1803" y="15245"/>
                  <a:pt x="1919" y="14980"/>
                </a:cubicBezTo>
                <a:lnTo>
                  <a:pt x="1919" y="15039"/>
                </a:lnTo>
                <a:lnTo>
                  <a:pt x="1980" y="14803"/>
                </a:lnTo>
                <a:cubicBezTo>
                  <a:pt x="2034" y="14656"/>
                  <a:pt x="2081" y="14464"/>
                  <a:pt x="2123" y="14257"/>
                </a:cubicBezTo>
                <a:lnTo>
                  <a:pt x="2166" y="14095"/>
                </a:lnTo>
                <a:cubicBezTo>
                  <a:pt x="2571" y="12547"/>
                  <a:pt x="3118" y="11677"/>
                  <a:pt x="3689" y="11677"/>
                </a:cubicBezTo>
                <a:lnTo>
                  <a:pt x="14142" y="11677"/>
                </a:lnTo>
                <a:cubicBezTo>
                  <a:pt x="14678" y="11677"/>
                  <a:pt x="15372" y="13668"/>
                  <a:pt x="15747" y="14891"/>
                </a:cubicBezTo>
                <a:cubicBezTo>
                  <a:pt x="15885" y="15349"/>
                  <a:pt x="16001" y="15879"/>
                  <a:pt x="16094" y="16484"/>
                </a:cubicBezTo>
                <a:lnTo>
                  <a:pt x="16364" y="18268"/>
                </a:lnTo>
                <a:cubicBezTo>
                  <a:pt x="16676" y="20332"/>
                  <a:pt x="17251" y="21600"/>
                  <a:pt x="17876" y="21600"/>
                </a:cubicBezTo>
                <a:lnTo>
                  <a:pt x="19122" y="21600"/>
                </a:lnTo>
                <a:cubicBezTo>
                  <a:pt x="19746" y="21600"/>
                  <a:pt x="20321" y="20332"/>
                  <a:pt x="20634" y="18268"/>
                </a:cubicBezTo>
                <a:lnTo>
                  <a:pt x="21255" y="14140"/>
                </a:lnTo>
                <a:cubicBezTo>
                  <a:pt x="21567" y="12075"/>
                  <a:pt x="21567" y="9525"/>
                  <a:pt x="21255" y="7460"/>
                </a:cubicBezTo>
                <a:close/>
                <a:moveTo>
                  <a:pt x="1815" y="11205"/>
                </a:moveTo>
                <a:lnTo>
                  <a:pt x="1629" y="12429"/>
                </a:lnTo>
                <a:cubicBezTo>
                  <a:pt x="1591" y="12680"/>
                  <a:pt x="1521" y="12827"/>
                  <a:pt x="1448" y="12827"/>
                </a:cubicBezTo>
                <a:lnTo>
                  <a:pt x="1078" y="12827"/>
                </a:lnTo>
                <a:cubicBezTo>
                  <a:pt x="1005" y="12827"/>
                  <a:pt x="935" y="12680"/>
                  <a:pt x="897" y="12429"/>
                </a:cubicBezTo>
                <a:lnTo>
                  <a:pt x="711" y="11205"/>
                </a:lnTo>
                <a:cubicBezTo>
                  <a:pt x="673" y="10955"/>
                  <a:pt x="673" y="10645"/>
                  <a:pt x="711" y="10409"/>
                </a:cubicBezTo>
                <a:lnTo>
                  <a:pt x="897" y="9186"/>
                </a:lnTo>
                <a:cubicBezTo>
                  <a:pt x="935" y="8935"/>
                  <a:pt x="1005" y="8787"/>
                  <a:pt x="1078" y="8787"/>
                </a:cubicBezTo>
                <a:lnTo>
                  <a:pt x="1448" y="8787"/>
                </a:lnTo>
                <a:cubicBezTo>
                  <a:pt x="1521" y="8787"/>
                  <a:pt x="1591" y="8935"/>
                  <a:pt x="1629" y="9186"/>
                </a:cubicBezTo>
                <a:lnTo>
                  <a:pt x="1815" y="10409"/>
                </a:lnTo>
                <a:cubicBezTo>
                  <a:pt x="1853" y="10645"/>
                  <a:pt x="1853" y="10955"/>
                  <a:pt x="1815" y="11205"/>
                </a:cubicBezTo>
                <a:close/>
                <a:moveTo>
                  <a:pt x="20587" y="12665"/>
                </a:moveTo>
                <a:lnTo>
                  <a:pt x="19966" y="16793"/>
                </a:lnTo>
                <a:cubicBezTo>
                  <a:pt x="19793" y="17943"/>
                  <a:pt x="19469" y="18651"/>
                  <a:pt x="19122" y="18651"/>
                </a:cubicBezTo>
                <a:lnTo>
                  <a:pt x="17876" y="18651"/>
                </a:lnTo>
                <a:cubicBezTo>
                  <a:pt x="17529" y="18651"/>
                  <a:pt x="17205" y="17943"/>
                  <a:pt x="17031" y="16793"/>
                </a:cubicBezTo>
                <a:lnTo>
                  <a:pt x="16410" y="12665"/>
                </a:lnTo>
                <a:cubicBezTo>
                  <a:pt x="16236" y="11515"/>
                  <a:pt x="16236" y="10085"/>
                  <a:pt x="16410" y="8935"/>
                </a:cubicBezTo>
                <a:lnTo>
                  <a:pt x="17035" y="4807"/>
                </a:lnTo>
                <a:cubicBezTo>
                  <a:pt x="17208" y="3657"/>
                  <a:pt x="17532" y="2949"/>
                  <a:pt x="17880" y="2949"/>
                </a:cubicBezTo>
                <a:lnTo>
                  <a:pt x="19125" y="2949"/>
                </a:lnTo>
                <a:cubicBezTo>
                  <a:pt x="19473" y="2949"/>
                  <a:pt x="19797" y="3657"/>
                  <a:pt x="19970" y="4807"/>
                </a:cubicBezTo>
                <a:lnTo>
                  <a:pt x="20595" y="8935"/>
                </a:lnTo>
                <a:cubicBezTo>
                  <a:pt x="20761" y="10085"/>
                  <a:pt x="20761" y="11515"/>
                  <a:pt x="20587" y="12665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4194636" y="979099"/>
            <a:ext cx="425827" cy="394051"/>
          </a:xfrm>
          <a:custGeom>
            <a:avLst/>
            <a:gdLst/>
            <a:ahLst/>
            <a:cxnLst/>
            <a:rect l="l" t="t" r="r" b="b"/>
            <a:pathLst>
              <a:path w="486659" h="450344" extrusionOk="0">
                <a:moveTo>
                  <a:pt x="175030" y="0"/>
                </a:moveTo>
                <a:lnTo>
                  <a:pt x="311632" y="0"/>
                </a:lnTo>
                <a:cubicBezTo>
                  <a:pt x="349674" y="0"/>
                  <a:pt x="385195" y="20306"/>
                  <a:pt x="404271" y="53289"/>
                </a:cubicBezTo>
                <a:lnTo>
                  <a:pt x="472352" y="171683"/>
                </a:lnTo>
                <a:cubicBezTo>
                  <a:pt x="491428" y="204665"/>
                  <a:pt x="491428" y="245679"/>
                  <a:pt x="472352" y="278661"/>
                </a:cubicBezTo>
                <a:lnTo>
                  <a:pt x="403832" y="397055"/>
                </a:lnTo>
                <a:cubicBezTo>
                  <a:pt x="384866" y="430038"/>
                  <a:pt x="349345" y="450344"/>
                  <a:pt x="311193" y="450344"/>
                </a:cubicBezTo>
                <a:lnTo>
                  <a:pt x="174701" y="450344"/>
                </a:lnTo>
                <a:cubicBezTo>
                  <a:pt x="136549" y="450344"/>
                  <a:pt x="101029" y="430038"/>
                  <a:pt x="82062" y="397055"/>
                </a:cubicBezTo>
                <a:lnTo>
                  <a:pt x="13542" y="278661"/>
                </a:lnTo>
                <a:cubicBezTo>
                  <a:pt x="-4657" y="245679"/>
                  <a:pt x="-4657" y="204665"/>
                  <a:pt x="14419" y="171683"/>
                </a:cubicBezTo>
                <a:lnTo>
                  <a:pt x="82501" y="53289"/>
                </a:lnTo>
                <a:cubicBezTo>
                  <a:pt x="101467" y="20306"/>
                  <a:pt x="136988" y="0"/>
                  <a:pt x="1750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4520844" y="1612359"/>
            <a:ext cx="425827" cy="394051"/>
          </a:xfrm>
          <a:custGeom>
            <a:avLst/>
            <a:gdLst/>
            <a:ahLst/>
            <a:cxnLst/>
            <a:rect l="l" t="t" r="r" b="b"/>
            <a:pathLst>
              <a:path w="486659" h="450344" extrusionOk="0">
                <a:moveTo>
                  <a:pt x="175030" y="0"/>
                </a:moveTo>
                <a:lnTo>
                  <a:pt x="311632" y="0"/>
                </a:lnTo>
                <a:cubicBezTo>
                  <a:pt x="349674" y="0"/>
                  <a:pt x="385195" y="20306"/>
                  <a:pt x="404271" y="53289"/>
                </a:cubicBezTo>
                <a:lnTo>
                  <a:pt x="472352" y="171683"/>
                </a:lnTo>
                <a:cubicBezTo>
                  <a:pt x="491428" y="204665"/>
                  <a:pt x="491428" y="245679"/>
                  <a:pt x="472352" y="278661"/>
                </a:cubicBezTo>
                <a:lnTo>
                  <a:pt x="403832" y="397055"/>
                </a:lnTo>
                <a:cubicBezTo>
                  <a:pt x="384866" y="430038"/>
                  <a:pt x="349345" y="450344"/>
                  <a:pt x="311193" y="450344"/>
                </a:cubicBezTo>
                <a:lnTo>
                  <a:pt x="174701" y="450344"/>
                </a:lnTo>
                <a:cubicBezTo>
                  <a:pt x="136549" y="450344"/>
                  <a:pt x="101029" y="430038"/>
                  <a:pt x="82062" y="397055"/>
                </a:cubicBezTo>
                <a:lnTo>
                  <a:pt x="13542" y="278661"/>
                </a:lnTo>
                <a:cubicBezTo>
                  <a:pt x="-4657" y="245679"/>
                  <a:pt x="-4657" y="204665"/>
                  <a:pt x="14419" y="171683"/>
                </a:cubicBezTo>
                <a:lnTo>
                  <a:pt x="82501" y="53289"/>
                </a:lnTo>
                <a:cubicBezTo>
                  <a:pt x="101467" y="20306"/>
                  <a:pt x="136988" y="0"/>
                  <a:pt x="1750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4196850" y="2249914"/>
            <a:ext cx="425827" cy="394051"/>
          </a:xfrm>
          <a:custGeom>
            <a:avLst/>
            <a:gdLst/>
            <a:ahLst/>
            <a:cxnLst/>
            <a:rect l="l" t="t" r="r" b="b"/>
            <a:pathLst>
              <a:path w="486659" h="450344" extrusionOk="0">
                <a:moveTo>
                  <a:pt x="175030" y="0"/>
                </a:moveTo>
                <a:lnTo>
                  <a:pt x="311632" y="0"/>
                </a:lnTo>
                <a:cubicBezTo>
                  <a:pt x="349674" y="0"/>
                  <a:pt x="385195" y="20306"/>
                  <a:pt x="404271" y="53289"/>
                </a:cubicBezTo>
                <a:lnTo>
                  <a:pt x="472352" y="171683"/>
                </a:lnTo>
                <a:cubicBezTo>
                  <a:pt x="491428" y="204665"/>
                  <a:pt x="491428" y="245679"/>
                  <a:pt x="472352" y="278661"/>
                </a:cubicBezTo>
                <a:lnTo>
                  <a:pt x="403832" y="397055"/>
                </a:lnTo>
                <a:cubicBezTo>
                  <a:pt x="384866" y="430038"/>
                  <a:pt x="349345" y="450344"/>
                  <a:pt x="311193" y="450344"/>
                </a:cubicBezTo>
                <a:lnTo>
                  <a:pt x="174701" y="450344"/>
                </a:lnTo>
                <a:cubicBezTo>
                  <a:pt x="136549" y="450344"/>
                  <a:pt x="101029" y="430038"/>
                  <a:pt x="82062" y="397055"/>
                </a:cubicBezTo>
                <a:lnTo>
                  <a:pt x="13542" y="278661"/>
                </a:lnTo>
                <a:cubicBezTo>
                  <a:pt x="-4657" y="245679"/>
                  <a:pt x="-4657" y="204665"/>
                  <a:pt x="14419" y="171683"/>
                </a:cubicBezTo>
                <a:lnTo>
                  <a:pt x="82501" y="53289"/>
                </a:lnTo>
                <a:cubicBezTo>
                  <a:pt x="101467" y="20306"/>
                  <a:pt x="136988" y="0"/>
                  <a:pt x="1750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4520844" y="2850313"/>
            <a:ext cx="425827" cy="394051"/>
          </a:xfrm>
          <a:custGeom>
            <a:avLst/>
            <a:gdLst/>
            <a:ahLst/>
            <a:cxnLst/>
            <a:rect l="l" t="t" r="r" b="b"/>
            <a:pathLst>
              <a:path w="486659" h="450344" extrusionOk="0">
                <a:moveTo>
                  <a:pt x="175030" y="0"/>
                </a:moveTo>
                <a:lnTo>
                  <a:pt x="311632" y="0"/>
                </a:lnTo>
                <a:cubicBezTo>
                  <a:pt x="349674" y="0"/>
                  <a:pt x="385195" y="20306"/>
                  <a:pt x="404271" y="53289"/>
                </a:cubicBezTo>
                <a:lnTo>
                  <a:pt x="472352" y="171683"/>
                </a:lnTo>
                <a:cubicBezTo>
                  <a:pt x="491428" y="204665"/>
                  <a:pt x="491428" y="245679"/>
                  <a:pt x="472352" y="278661"/>
                </a:cubicBezTo>
                <a:lnTo>
                  <a:pt x="403832" y="397055"/>
                </a:lnTo>
                <a:cubicBezTo>
                  <a:pt x="384866" y="430038"/>
                  <a:pt x="349345" y="450344"/>
                  <a:pt x="311193" y="450344"/>
                </a:cubicBezTo>
                <a:lnTo>
                  <a:pt x="174701" y="450344"/>
                </a:lnTo>
                <a:cubicBezTo>
                  <a:pt x="136549" y="450344"/>
                  <a:pt x="101029" y="430038"/>
                  <a:pt x="82062" y="397055"/>
                </a:cubicBezTo>
                <a:lnTo>
                  <a:pt x="13542" y="278661"/>
                </a:lnTo>
                <a:cubicBezTo>
                  <a:pt x="-4657" y="245679"/>
                  <a:pt x="-4657" y="204665"/>
                  <a:pt x="14419" y="171683"/>
                </a:cubicBezTo>
                <a:lnTo>
                  <a:pt x="82501" y="53289"/>
                </a:lnTo>
                <a:cubicBezTo>
                  <a:pt x="101467" y="20306"/>
                  <a:pt x="136988" y="0"/>
                  <a:pt x="1750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4199093" y="3490109"/>
            <a:ext cx="425827" cy="394051"/>
          </a:xfrm>
          <a:custGeom>
            <a:avLst/>
            <a:gdLst/>
            <a:ahLst/>
            <a:cxnLst/>
            <a:rect l="l" t="t" r="r" b="b"/>
            <a:pathLst>
              <a:path w="486659" h="450344" extrusionOk="0">
                <a:moveTo>
                  <a:pt x="175030" y="0"/>
                </a:moveTo>
                <a:lnTo>
                  <a:pt x="311632" y="0"/>
                </a:lnTo>
                <a:cubicBezTo>
                  <a:pt x="349674" y="0"/>
                  <a:pt x="385195" y="20306"/>
                  <a:pt x="404271" y="53289"/>
                </a:cubicBezTo>
                <a:lnTo>
                  <a:pt x="472352" y="171683"/>
                </a:lnTo>
                <a:cubicBezTo>
                  <a:pt x="491428" y="204665"/>
                  <a:pt x="491428" y="245679"/>
                  <a:pt x="472352" y="278661"/>
                </a:cubicBezTo>
                <a:lnTo>
                  <a:pt x="403832" y="397055"/>
                </a:lnTo>
                <a:cubicBezTo>
                  <a:pt x="384866" y="430038"/>
                  <a:pt x="349345" y="450344"/>
                  <a:pt x="311193" y="450344"/>
                </a:cubicBezTo>
                <a:lnTo>
                  <a:pt x="174701" y="450344"/>
                </a:lnTo>
                <a:cubicBezTo>
                  <a:pt x="136549" y="450344"/>
                  <a:pt x="101029" y="430038"/>
                  <a:pt x="82062" y="397055"/>
                </a:cubicBezTo>
                <a:lnTo>
                  <a:pt x="13542" y="278661"/>
                </a:lnTo>
                <a:cubicBezTo>
                  <a:pt x="-4657" y="245679"/>
                  <a:pt x="-4657" y="204665"/>
                  <a:pt x="14419" y="171683"/>
                </a:cubicBezTo>
                <a:lnTo>
                  <a:pt x="82501" y="53289"/>
                </a:lnTo>
                <a:cubicBezTo>
                  <a:pt x="101467" y="20306"/>
                  <a:pt x="136988" y="0"/>
                  <a:pt x="1750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4520844" y="4126967"/>
            <a:ext cx="425827" cy="394051"/>
          </a:xfrm>
          <a:custGeom>
            <a:avLst/>
            <a:gdLst/>
            <a:ahLst/>
            <a:cxnLst/>
            <a:rect l="l" t="t" r="r" b="b"/>
            <a:pathLst>
              <a:path w="486659" h="450344" extrusionOk="0">
                <a:moveTo>
                  <a:pt x="175030" y="0"/>
                </a:moveTo>
                <a:lnTo>
                  <a:pt x="311632" y="0"/>
                </a:lnTo>
                <a:cubicBezTo>
                  <a:pt x="349674" y="0"/>
                  <a:pt x="385195" y="20306"/>
                  <a:pt x="404271" y="53289"/>
                </a:cubicBezTo>
                <a:lnTo>
                  <a:pt x="472352" y="171683"/>
                </a:lnTo>
                <a:cubicBezTo>
                  <a:pt x="491428" y="204665"/>
                  <a:pt x="491428" y="245679"/>
                  <a:pt x="472352" y="278661"/>
                </a:cubicBezTo>
                <a:lnTo>
                  <a:pt x="403832" y="397055"/>
                </a:lnTo>
                <a:cubicBezTo>
                  <a:pt x="384866" y="430038"/>
                  <a:pt x="349345" y="450344"/>
                  <a:pt x="311193" y="450344"/>
                </a:cubicBezTo>
                <a:lnTo>
                  <a:pt x="174701" y="450344"/>
                </a:lnTo>
                <a:cubicBezTo>
                  <a:pt x="136549" y="450344"/>
                  <a:pt x="101029" y="430038"/>
                  <a:pt x="82062" y="397055"/>
                </a:cubicBezTo>
                <a:lnTo>
                  <a:pt x="13542" y="278661"/>
                </a:lnTo>
                <a:cubicBezTo>
                  <a:pt x="-4657" y="245679"/>
                  <a:pt x="-4657" y="204665"/>
                  <a:pt x="14419" y="171683"/>
                </a:cubicBezTo>
                <a:lnTo>
                  <a:pt x="82501" y="53289"/>
                </a:lnTo>
                <a:cubicBezTo>
                  <a:pt x="101467" y="20306"/>
                  <a:pt x="136988" y="0"/>
                  <a:pt x="1750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4037408" y="594607"/>
            <a:ext cx="1061104" cy="4054750"/>
          </a:xfrm>
          <a:custGeom>
            <a:avLst/>
            <a:gdLst/>
            <a:ahLst/>
            <a:cxnLst/>
            <a:rect l="l" t="t" r="r" b="b"/>
            <a:pathLst>
              <a:path w="21287" h="21577" extrusionOk="0">
                <a:moveTo>
                  <a:pt x="15801" y="21577"/>
                </a:moveTo>
                <a:lnTo>
                  <a:pt x="8910" y="21577"/>
                </a:lnTo>
                <a:cubicBezTo>
                  <a:pt x="8560" y="21577"/>
                  <a:pt x="8274" y="21501"/>
                  <a:pt x="8274" y="21408"/>
                </a:cubicBezTo>
                <a:cubicBezTo>
                  <a:pt x="8274" y="21315"/>
                  <a:pt x="8560" y="21239"/>
                  <a:pt x="8910" y="21239"/>
                </a:cubicBezTo>
                <a:lnTo>
                  <a:pt x="15801" y="21239"/>
                </a:lnTo>
                <a:cubicBezTo>
                  <a:pt x="16602" y="21239"/>
                  <a:pt x="17347" y="21125"/>
                  <a:pt x="17748" y="20942"/>
                </a:cubicBezTo>
                <a:lnTo>
                  <a:pt x="19707" y="20043"/>
                </a:lnTo>
                <a:cubicBezTo>
                  <a:pt x="20108" y="19859"/>
                  <a:pt x="20108" y="19631"/>
                  <a:pt x="19707" y="19447"/>
                </a:cubicBezTo>
                <a:lnTo>
                  <a:pt x="17748" y="18548"/>
                </a:lnTo>
                <a:cubicBezTo>
                  <a:pt x="17347" y="18364"/>
                  <a:pt x="16602" y="18251"/>
                  <a:pt x="15801" y="18251"/>
                </a:cubicBezTo>
                <a:lnTo>
                  <a:pt x="5475" y="18251"/>
                </a:lnTo>
                <a:cubicBezTo>
                  <a:pt x="4221" y="18251"/>
                  <a:pt x="3057" y="18072"/>
                  <a:pt x="2427" y="17785"/>
                </a:cubicBezTo>
                <a:lnTo>
                  <a:pt x="468" y="16885"/>
                </a:lnTo>
                <a:cubicBezTo>
                  <a:pt x="-156" y="16597"/>
                  <a:pt x="-156" y="16241"/>
                  <a:pt x="468" y="15952"/>
                </a:cubicBezTo>
                <a:lnTo>
                  <a:pt x="2427" y="15053"/>
                </a:lnTo>
                <a:cubicBezTo>
                  <a:pt x="3057" y="14764"/>
                  <a:pt x="4221" y="14587"/>
                  <a:pt x="5475" y="14587"/>
                </a:cubicBezTo>
                <a:lnTo>
                  <a:pt x="15801" y="14587"/>
                </a:lnTo>
                <a:cubicBezTo>
                  <a:pt x="16602" y="14587"/>
                  <a:pt x="17347" y="14472"/>
                  <a:pt x="17748" y="14290"/>
                </a:cubicBezTo>
                <a:lnTo>
                  <a:pt x="19707" y="13390"/>
                </a:lnTo>
                <a:cubicBezTo>
                  <a:pt x="20108" y="13206"/>
                  <a:pt x="20108" y="12979"/>
                  <a:pt x="19707" y="12795"/>
                </a:cubicBezTo>
                <a:lnTo>
                  <a:pt x="17748" y="11895"/>
                </a:lnTo>
                <a:cubicBezTo>
                  <a:pt x="17347" y="11711"/>
                  <a:pt x="16602" y="11598"/>
                  <a:pt x="15801" y="11598"/>
                </a:cubicBezTo>
                <a:lnTo>
                  <a:pt x="5475" y="11598"/>
                </a:lnTo>
                <a:cubicBezTo>
                  <a:pt x="4221" y="11598"/>
                  <a:pt x="3057" y="11419"/>
                  <a:pt x="2427" y="11132"/>
                </a:cubicBezTo>
                <a:lnTo>
                  <a:pt x="468" y="10233"/>
                </a:lnTo>
                <a:cubicBezTo>
                  <a:pt x="-156" y="9944"/>
                  <a:pt x="-156" y="9588"/>
                  <a:pt x="468" y="9299"/>
                </a:cubicBezTo>
                <a:lnTo>
                  <a:pt x="2427" y="8400"/>
                </a:lnTo>
                <a:cubicBezTo>
                  <a:pt x="3057" y="8111"/>
                  <a:pt x="4221" y="7934"/>
                  <a:pt x="5475" y="7934"/>
                </a:cubicBezTo>
                <a:lnTo>
                  <a:pt x="15801" y="7934"/>
                </a:lnTo>
                <a:cubicBezTo>
                  <a:pt x="16602" y="7934"/>
                  <a:pt x="17347" y="7819"/>
                  <a:pt x="17748" y="7637"/>
                </a:cubicBezTo>
                <a:lnTo>
                  <a:pt x="19707" y="6738"/>
                </a:lnTo>
                <a:cubicBezTo>
                  <a:pt x="20108" y="6554"/>
                  <a:pt x="20108" y="6326"/>
                  <a:pt x="19707" y="6142"/>
                </a:cubicBezTo>
                <a:lnTo>
                  <a:pt x="17748" y="5242"/>
                </a:lnTo>
                <a:cubicBezTo>
                  <a:pt x="17347" y="5058"/>
                  <a:pt x="16602" y="4945"/>
                  <a:pt x="15801" y="4945"/>
                </a:cubicBezTo>
                <a:lnTo>
                  <a:pt x="5475" y="4945"/>
                </a:lnTo>
                <a:cubicBezTo>
                  <a:pt x="4221" y="4945"/>
                  <a:pt x="3057" y="4767"/>
                  <a:pt x="2427" y="4480"/>
                </a:cubicBezTo>
                <a:lnTo>
                  <a:pt x="468" y="3580"/>
                </a:lnTo>
                <a:cubicBezTo>
                  <a:pt x="-156" y="3292"/>
                  <a:pt x="-156" y="2935"/>
                  <a:pt x="468" y="2647"/>
                </a:cubicBezTo>
                <a:lnTo>
                  <a:pt x="2427" y="1747"/>
                </a:lnTo>
                <a:cubicBezTo>
                  <a:pt x="3057" y="1459"/>
                  <a:pt x="4221" y="1282"/>
                  <a:pt x="5475" y="1282"/>
                </a:cubicBezTo>
                <a:lnTo>
                  <a:pt x="12149" y="1282"/>
                </a:lnTo>
                <a:cubicBezTo>
                  <a:pt x="12950" y="1282"/>
                  <a:pt x="13695" y="1167"/>
                  <a:pt x="14096" y="985"/>
                </a:cubicBezTo>
                <a:lnTo>
                  <a:pt x="16055" y="85"/>
                </a:lnTo>
                <a:cubicBezTo>
                  <a:pt x="16233" y="4"/>
                  <a:pt x="16621" y="-23"/>
                  <a:pt x="16927" y="23"/>
                </a:cubicBezTo>
                <a:cubicBezTo>
                  <a:pt x="17232" y="70"/>
                  <a:pt x="17334" y="173"/>
                  <a:pt x="17162" y="254"/>
                </a:cubicBezTo>
                <a:lnTo>
                  <a:pt x="15203" y="1153"/>
                </a:lnTo>
                <a:cubicBezTo>
                  <a:pt x="14579" y="1442"/>
                  <a:pt x="13408" y="1619"/>
                  <a:pt x="12155" y="1619"/>
                </a:cubicBezTo>
                <a:lnTo>
                  <a:pt x="5481" y="1619"/>
                </a:lnTo>
                <a:cubicBezTo>
                  <a:pt x="4679" y="1619"/>
                  <a:pt x="3935" y="1734"/>
                  <a:pt x="3534" y="1916"/>
                </a:cubicBezTo>
                <a:lnTo>
                  <a:pt x="1575" y="2816"/>
                </a:lnTo>
                <a:cubicBezTo>
                  <a:pt x="1174" y="3000"/>
                  <a:pt x="1174" y="3227"/>
                  <a:pt x="1575" y="3411"/>
                </a:cubicBezTo>
                <a:lnTo>
                  <a:pt x="3534" y="4311"/>
                </a:lnTo>
                <a:cubicBezTo>
                  <a:pt x="3935" y="4495"/>
                  <a:pt x="4679" y="4608"/>
                  <a:pt x="5481" y="4608"/>
                </a:cubicBezTo>
                <a:lnTo>
                  <a:pt x="15807" y="4608"/>
                </a:lnTo>
                <a:cubicBezTo>
                  <a:pt x="17060" y="4608"/>
                  <a:pt x="18225" y="4787"/>
                  <a:pt x="18855" y="5074"/>
                </a:cubicBezTo>
                <a:lnTo>
                  <a:pt x="20814" y="5973"/>
                </a:lnTo>
                <a:cubicBezTo>
                  <a:pt x="21438" y="6262"/>
                  <a:pt x="21438" y="6618"/>
                  <a:pt x="20814" y="6906"/>
                </a:cubicBezTo>
                <a:lnTo>
                  <a:pt x="18855" y="7806"/>
                </a:lnTo>
                <a:cubicBezTo>
                  <a:pt x="18231" y="8095"/>
                  <a:pt x="17060" y="8272"/>
                  <a:pt x="15807" y="8272"/>
                </a:cubicBezTo>
                <a:lnTo>
                  <a:pt x="5481" y="8272"/>
                </a:lnTo>
                <a:cubicBezTo>
                  <a:pt x="4679" y="8272"/>
                  <a:pt x="3935" y="8386"/>
                  <a:pt x="3534" y="8569"/>
                </a:cubicBezTo>
                <a:lnTo>
                  <a:pt x="1575" y="9468"/>
                </a:lnTo>
                <a:cubicBezTo>
                  <a:pt x="1174" y="9652"/>
                  <a:pt x="1174" y="9880"/>
                  <a:pt x="1575" y="10064"/>
                </a:cubicBezTo>
                <a:lnTo>
                  <a:pt x="3534" y="10963"/>
                </a:lnTo>
                <a:cubicBezTo>
                  <a:pt x="3935" y="11147"/>
                  <a:pt x="4679" y="11261"/>
                  <a:pt x="5481" y="11261"/>
                </a:cubicBezTo>
                <a:lnTo>
                  <a:pt x="15807" y="11261"/>
                </a:lnTo>
                <a:cubicBezTo>
                  <a:pt x="17060" y="11261"/>
                  <a:pt x="18225" y="11439"/>
                  <a:pt x="18855" y="11726"/>
                </a:cubicBezTo>
                <a:lnTo>
                  <a:pt x="20814" y="12626"/>
                </a:lnTo>
                <a:cubicBezTo>
                  <a:pt x="21444" y="12914"/>
                  <a:pt x="21444" y="13270"/>
                  <a:pt x="20814" y="13559"/>
                </a:cubicBezTo>
                <a:lnTo>
                  <a:pt x="18855" y="14459"/>
                </a:lnTo>
                <a:cubicBezTo>
                  <a:pt x="18231" y="14747"/>
                  <a:pt x="17060" y="14924"/>
                  <a:pt x="15807" y="14924"/>
                </a:cubicBezTo>
                <a:lnTo>
                  <a:pt x="5481" y="14924"/>
                </a:lnTo>
                <a:cubicBezTo>
                  <a:pt x="4679" y="14924"/>
                  <a:pt x="3935" y="15039"/>
                  <a:pt x="3534" y="15221"/>
                </a:cubicBezTo>
                <a:lnTo>
                  <a:pt x="1575" y="16121"/>
                </a:lnTo>
                <a:cubicBezTo>
                  <a:pt x="1174" y="16305"/>
                  <a:pt x="1174" y="16533"/>
                  <a:pt x="1575" y="16717"/>
                </a:cubicBezTo>
                <a:lnTo>
                  <a:pt x="3534" y="17616"/>
                </a:lnTo>
                <a:cubicBezTo>
                  <a:pt x="3935" y="17800"/>
                  <a:pt x="4679" y="17913"/>
                  <a:pt x="5481" y="17913"/>
                </a:cubicBezTo>
                <a:lnTo>
                  <a:pt x="15807" y="17913"/>
                </a:lnTo>
                <a:cubicBezTo>
                  <a:pt x="17060" y="17913"/>
                  <a:pt x="18225" y="18092"/>
                  <a:pt x="18855" y="18379"/>
                </a:cubicBezTo>
                <a:lnTo>
                  <a:pt x="20814" y="19278"/>
                </a:lnTo>
                <a:cubicBezTo>
                  <a:pt x="21444" y="19567"/>
                  <a:pt x="21444" y="19923"/>
                  <a:pt x="20814" y="20212"/>
                </a:cubicBezTo>
                <a:lnTo>
                  <a:pt x="18855" y="21111"/>
                </a:lnTo>
                <a:cubicBezTo>
                  <a:pt x="18218" y="21398"/>
                  <a:pt x="17054" y="21577"/>
                  <a:pt x="15801" y="21577"/>
                </a:cubicBezTo>
                <a:close/>
              </a:path>
            </a:pathLst>
          </a:custGeom>
          <a:solidFill>
            <a:srgbClr val="DED9D7">
              <a:alpha val="4863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4164264" y="943467"/>
            <a:ext cx="1766933" cy="464616"/>
          </a:xfrm>
          <a:custGeom>
            <a:avLst/>
            <a:gdLst/>
            <a:ahLst/>
            <a:cxnLst/>
            <a:rect l="l" t="t" r="r" b="b"/>
            <a:pathLst>
              <a:path w="21489" h="21600" extrusionOk="0">
                <a:moveTo>
                  <a:pt x="234" y="14140"/>
                </a:moveTo>
                <a:lnTo>
                  <a:pt x="855" y="18268"/>
                </a:lnTo>
                <a:cubicBezTo>
                  <a:pt x="1168" y="20332"/>
                  <a:pt x="1743" y="21600"/>
                  <a:pt x="2367" y="21600"/>
                </a:cubicBezTo>
                <a:lnTo>
                  <a:pt x="3613" y="21600"/>
                </a:lnTo>
                <a:cubicBezTo>
                  <a:pt x="4238" y="21600"/>
                  <a:pt x="4813" y="20332"/>
                  <a:pt x="5125" y="18268"/>
                </a:cubicBezTo>
                <a:lnTo>
                  <a:pt x="5638" y="14877"/>
                </a:lnTo>
                <a:cubicBezTo>
                  <a:pt x="6043" y="12872"/>
                  <a:pt x="6672" y="11677"/>
                  <a:pt x="7347" y="11677"/>
                </a:cubicBezTo>
                <a:lnTo>
                  <a:pt x="17800" y="11677"/>
                </a:lnTo>
                <a:cubicBezTo>
                  <a:pt x="18371" y="11677"/>
                  <a:pt x="18922" y="12547"/>
                  <a:pt x="19323" y="14095"/>
                </a:cubicBezTo>
                <a:lnTo>
                  <a:pt x="19366" y="14257"/>
                </a:lnTo>
                <a:cubicBezTo>
                  <a:pt x="19408" y="14464"/>
                  <a:pt x="19455" y="14641"/>
                  <a:pt x="19509" y="14803"/>
                </a:cubicBezTo>
                <a:lnTo>
                  <a:pt x="19570" y="15039"/>
                </a:lnTo>
                <a:lnTo>
                  <a:pt x="19570" y="14980"/>
                </a:lnTo>
                <a:cubicBezTo>
                  <a:pt x="19682" y="15245"/>
                  <a:pt x="19813" y="15393"/>
                  <a:pt x="19952" y="15393"/>
                </a:cubicBezTo>
                <a:lnTo>
                  <a:pt x="20481" y="15393"/>
                </a:lnTo>
                <a:cubicBezTo>
                  <a:pt x="20747" y="15393"/>
                  <a:pt x="20990" y="14847"/>
                  <a:pt x="21125" y="13977"/>
                </a:cubicBezTo>
                <a:lnTo>
                  <a:pt x="21391" y="12223"/>
                </a:lnTo>
                <a:cubicBezTo>
                  <a:pt x="21522" y="11338"/>
                  <a:pt x="21522" y="10262"/>
                  <a:pt x="21391" y="9377"/>
                </a:cubicBezTo>
                <a:lnTo>
                  <a:pt x="21125" y="7623"/>
                </a:lnTo>
                <a:cubicBezTo>
                  <a:pt x="20994" y="6738"/>
                  <a:pt x="20747" y="6207"/>
                  <a:pt x="20481" y="6207"/>
                </a:cubicBezTo>
                <a:lnTo>
                  <a:pt x="19952" y="6207"/>
                </a:lnTo>
                <a:cubicBezTo>
                  <a:pt x="19813" y="6207"/>
                  <a:pt x="19686" y="6355"/>
                  <a:pt x="19570" y="6620"/>
                </a:cubicBezTo>
                <a:lnTo>
                  <a:pt x="19570" y="6561"/>
                </a:lnTo>
                <a:lnTo>
                  <a:pt x="19509" y="6797"/>
                </a:lnTo>
                <a:cubicBezTo>
                  <a:pt x="19455" y="6944"/>
                  <a:pt x="19408" y="7136"/>
                  <a:pt x="19366" y="7342"/>
                </a:cubicBezTo>
                <a:lnTo>
                  <a:pt x="19323" y="7505"/>
                </a:lnTo>
                <a:cubicBezTo>
                  <a:pt x="18918" y="9053"/>
                  <a:pt x="18371" y="9923"/>
                  <a:pt x="17800" y="9923"/>
                </a:cubicBezTo>
                <a:lnTo>
                  <a:pt x="7347" y="9923"/>
                </a:lnTo>
                <a:cubicBezTo>
                  <a:pt x="6811" y="9923"/>
                  <a:pt x="6117" y="7932"/>
                  <a:pt x="5742" y="6709"/>
                </a:cubicBezTo>
                <a:cubicBezTo>
                  <a:pt x="5604" y="6251"/>
                  <a:pt x="5488" y="5721"/>
                  <a:pt x="5395" y="5116"/>
                </a:cubicBezTo>
                <a:lnTo>
                  <a:pt x="5125" y="3332"/>
                </a:lnTo>
                <a:cubicBezTo>
                  <a:pt x="4813" y="1268"/>
                  <a:pt x="4238" y="0"/>
                  <a:pt x="3613" y="0"/>
                </a:cubicBezTo>
                <a:lnTo>
                  <a:pt x="2367" y="0"/>
                </a:lnTo>
                <a:cubicBezTo>
                  <a:pt x="1743" y="0"/>
                  <a:pt x="1168" y="1268"/>
                  <a:pt x="855" y="3332"/>
                </a:cubicBezTo>
                <a:lnTo>
                  <a:pt x="234" y="7460"/>
                </a:lnTo>
                <a:cubicBezTo>
                  <a:pt x="-78" y="9525"/>
                  <a:pt x="-78" y="12075"/>
                  <a:pt x="234" y="14140"/>
                </a:cubicBezTo>
                <a:close/>
                <a:moveTo>
                  <a:pt x="19674" y="10395"/>
                </a:moveTo>
                <a:lnTo>
                  <a:pt x="19860" y="9171"/>
                </a:lnTo>
                <a:cubicBezTo>
                  <a:pt x="19898" y="8920"/>
                  <a:pt x="19968" y="8773"/>
                  <a:pt x="20041" y="8773"/>
                </a:cubicBezTo>
                <a:lnTo>
                  <a:pt x="20411" y="8773"/>
                </a:lnTo>
                <a:cubicBezTo>
                  <a:pt x="20484" y="8773"/>
                  <a:pt x="20554" y="8920"/>
                  <a:pt x="20592" y="9171"/>
                </a:cubicBezTo>
                <a:lnTo>
                  <a:pt x="20778" y="10395"/>
                </a:lnTo>
                <a:cubicBezTo>
                  <a:pt x="20816" y="10645"/>
                  <a:pt x="20816" y="10955"/>
                  <a:pt x="20778" y="11191"/>
                </a:cubicBezTo>
                <a:lnTo>
                  <a:pt x="20592" y="12414"/>
                </a:lnTo>
                <a:cubicBezTo>
                  <a:pt x="20554" y="12665"/>
                  <a:pt x="20484" y="12813"/>
                  <a:pt x="20411" y="12813"/>
                </a:cubicBezTo>
                <a:lnTo>
                  <a:pt x="20041" y="12813"/>
                </a:lnTo>
                <a:cubicBezTo>
                  <a:pt x="19968" y="12813"/>
                  <a:pt x="19898" y="12665"/>
                  <a:pt x="19860" y="12414"/>
                </a:cubicBezTo>
                <a:lnTo>
                  <a:pt x="19674" y="11191"/>
                </a:lnTo>
                <a:cubicBezTo>
                  <a:pt x="19636" y="10955"/>
                  <a:pt x="19636" y="10645"/>
                  <a:pt x="19674" y="10395"/>
                </a:cubicBezTo>
                <a:close/>
                <a:moveTo>
                  <a:pt x="902" y="8935"/>
                </a:moveTo>
                <a:lnTo>
                  <a:pt x="1523" y="4807"/>
                </a:lnTo>
                <a:cubicBezTo>
                  <a:pt x="1696" y="3657"/>
                  <a:pt x="2020" y="2949"/>
                  <a:pt x="2367" y="2949"/>
                </a:cubicBezTo>
                <a:lnTo>
                  <a:pt x="3613" y="2949"/>
                </a:lnTo>
                <a:cubicBezTo>
                  <a:pt x="3960" y="2949"/>
                  <a:pt x="4284" y="3657"/>
                  <a:pt x="4458" y="4807"/>
                </a:cubicBezTo>
                <a:lnTo>
                  <a:pt x="5079" y="8935"/>
                </a:lnTo>
                <a:cubicBezTo>
                  <a:pt x="5253" y="10085"/>
                  <a:pt x="5253" y="11515"/>
                  <a:pt x="5079" y="12665"/>
                </a:cubicBezTo>
                <a:lnTo>
                  <a:pt x="4454" y="16793"/>
                </a:lnTo>
                <a:cubicBezTo>
                  <a:pt x="4281" y="17943"/>
                  <a:pt x="3957" y="18651"/>
                  <a:pt x="3609" y="18651"/>
                </a:cubicBezTo>
                <a:lnTo>
                  <a:pt x="2364" y="18651"/>
                </a:lnTo>
                <a:cubicBezTo>
                  <a:pt x="2016" y="18651"/>
                  <a:pt x="1692" y="17943"/>
                  <a:pt x="1519" y="16793"/>
                </a:cubicBezTo>
                <a:lnTo>
                  <a:pt x="894" y="12665"/>
                </a:lnTo>
                <a:cubicBezTo>
                  <a:pt x="728" y="11515"/>
                  <a:pt x="728" y="10085"/>
                  <a:pt x="902" y="89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3212824" y="2814638"/>
            <a:ext cx="1766933" cy="464616"/>
          </a:xfrm>
          <a:custGeom>
            <a:avLst/>
            <a:gdLst/>
            <a:ahLst/>
            <a:cxnLst/>
            <a:rect l="l" t="t" r="r" b="b"/>
            <a:pathLst>
              <a:path w="21489" h="21600" extrusionOk="0">
                <a:moveTo>
                  <a:pt x="21255" y="7460"/>
                </a:moveTo>
                <a:lnTo>
                  <a:pt x="20634" y="3332"/>
                </a:lnTo>
                <a:cubicBezTo>
                  <a:pt x="20321" y="1268"/>
                  <a:pt x="19746" y="0"/>
                  <a:pt x="19122" y="0"/>
                </a:cubicBezTo>
                <a:lnTo>
                  <a:pt x="17876" y="0"/>
                </a:lnTo>
                <a:cubicBezTo>
                  <a:pt x="17251" y="0"/>
                  <a:pt x="16676" y="1268"/>
                  <a:pt x="16364" y="3332"/>
                </a:cubicBezTo>
                <a:lnTo>
                  <a:pt x="15851" y="6723"/>
                </a:lnTo>
                <a:cubicBezTo>
                  <a:pt x="15446" y="8728"/>
                  <a:pt x="14817" y="9923"/>
                  <a:pt x="14142" y="9923"/>
                </a:cubicBezTo>
                <a:lnTo>
                  <a:pt x="3689" y="9923"/>
                </a:lnTo>
                <a:cubicBezTo>
                  <a:pt x="3118" y="9923"/>
                  <a:pt x="2567" y="9053"/>
                  <a:pt x="2166" y="7505"/>
                </a:cubicBezTo>
                <a:lnTo>
                  <a:pt x="2123" y="7343"/>
                </a:lnTo>
                <a:cubicBezTo>
                  <a:pt x="2081" y="7136"/>
                  <a:pt x="2034" y="6959"/>
                  <a:pt x="1980" y="6797"/>
                </a:cubicBezTo>
                <a:lnTo>
                  <a:pt x="1919" y="6561"/>
                </a:lnTo>
                <a:lnTo>
                  <a:pt x="1919" y="6620"/>
                </a:lnTo>
                <a:cubicBezTo>
                  <a:pt x="1807" y="6355"/>
                  <a:pt x="1676" y="6207"/>
                  <a:pt x="1537" y="6207"/>
                </a:cubicBezTo>
                <a:lnTo>
                  <a:pt x="1008" y="6207"/>
                </a:lnTo>
                <a:cubicBezTo>
                  <a:pt x="742" y="6207"/>
                  <a:pt x="499" y="6753"/>
                  <a:pt x="364" y="7623"/>
                </a:cubicBezTo>
                <a:lnTo>
                  <a:pt x="98" y="9377"/>
                </a:lnTo>
                <a:cubicBezTo>
                  <a:pt x="-33" y="10262"/>
                  <a:pt x="-33" y="11338"/>
                  <a:pt x="98" y="12223"/>
                </a:cubicBezTo>
                <a:lnTo>
                  <a:pt x="364" y="13977"/>
                </a:lnTo>
                <a:cubicBezTo>
                  <a:pt x="495" y="14862"/>
                  <a:pt x="742" y="15393"/>
                  <a:pt x="1008" y="15393"/>
                </a:cubicBezTo>
                <a:lnTo>
                  <a:pt x="1537" y="15393"/>
                </a:lnTo>
                <a:cubicBezTo>
                  <a:pt x="1676" y="15393"/>
                  <a:pt x="1803" y="15245"/>
                  <a:pt x="1919" y="14980"/>
                </a:cubicBezTo>
                <a:lnTo>
                  <a:pt x="1919" y="15039"/>
                </a:lnTo>
                <a:lnTo>
                  <a:pt x="1980" y="14803"/>
                </a:lnTo>
                <a:cubicBezTo>
                  <a:pt x="2034" y="14656"/>
                  <a:pt x="2081" y="14464"/>
                  <a:pt x="2123" y="14257"/>
                </a:cubicBezTo>
                <a:lnTo>
                  <a:pt x="2166" y="14095"/>
                </a:lnTo>
                <a:cubicBezTo>
                  <a:pt x="2571" y="12547"/>
                  <a:pt x="3118" y="11677"/>
                  <a:pt x="3689" y="11677"/>
                </a:cubicBezTo>
                <a:lnTo>
                  <a:pt x="14142" y="11677"/>
                </a:lnTo>
                <a:cubicBezTo>
                  <a:pt x="14678" y="11677"/>
                  <a:pt x="15372" y="13668"/>
                  <a:pt x="15747" y="14891"/>
                </a:cubicBezTo>
                <a:cubicBezTo>
                  <a:pt x="15885" y="15349"/>
                  <a:pt x="16001" y="15879"/>
                  <a:pt x="16094" y="16484"/>
                </a:cubicBezTo>
                <a:lnTo>
                  <a:pt x="16364" y="18268"/>
                </a:lnTo>
                <a:cubicBezTo>
                  <a:pt x="16676" y="20332"/>
                  <a:pt x="17251" y="21600"/>
                  <a:pt x="17876" y="21600"/>
                </a:cubicBezTo>
                <a:lnTo>
                  <a:pt x="19122" y="21600"/>
                </a:lnTo>
                <a:cubicBezTo>
                  <a:pt x="19746" y="21600"/>
                  <a:pt x="20321" y="20332"/>
                  <a:pt x="20634" y="18268"/>
                </a:cubicBezTo>
                <a:lnTo>
                  <a:pt x="21255" y="14140"/>
                </a:lnTo>
                <a:cubicBezTo>
                  <a:pt x="21567" y="12075"/>
                  <a:pt x="21567" y="9525"/>
                  <a:pt x="21255" y="7460"/>
                </a:cubicBezTo>
                <a:close/>
                <a:moveTo>
                  <a:pt x="1815" y="11205"/>
                </a:moveTo>
                <a:lnTo>
                  <a:pt x="1629" y="12429"/>
                </a:lnTo>
                <a:cubicBezTo>
                  <a:pt x="1591" y="12680"/>
                  <a:pt x="1521" y="12827"/>
                  <a:pt x="1448" y="12827"/>
                </a:cubicBezTo>
                <a:lnTo>
                  <a:pt x="1078" y="12827"/>
                </a:lnTo>
                <a:cubicBezTo>
                  <a:pt x="1005" y="12827"/>
                  <a:pt x="935" y="12680"/>
                  <a:pt x="897" y="12429"/>
                </a:cubicBezTo>
                <a:lnTo>
                  <a:pt x="711" y="11205"/>
                </a:lnTo>
                <a:cubicBezTo>
                  <a:pt x="673" y="10955"/>
                  <a:pt x="673" y="10645"/>
                  <a:pt x="711" y="10409"/>
                </a:cubicBezTo>
                <a:lnTo>
                  <a:pt x="897" y="9186"/>
                </a:lnTo>
                <a:cubicBezTo>
                  <a:pt x="935" y="8935"/>
                  <a:pt x="1005" y="8787"/>
                  <a:pt x="1078" y="8787"/>
                </a:cubicBezTo>
                <a:lnTo>
                  <a:pt x="1448" y="8787"/>
                </a:lnTo>
                <a:cubicBezTo>
                  <a:pt x="1521" y="8787"/>
                  <a:pt x="1591" y="8935"/>
                  <a:pt x="1629" y="9186"/>
                </a:cubicBezTo>
                <a:lnTo>
                  <a:pt x="1815" y="10409"/>
                </a:lnTo>
                <a:cubicBezTo>
                  <a:pt x="1853" y="10645"/>
                  <a:pt x="1853" y="10955"/>
                  <a:pt x="1815" y="11205"/>
                </a:cubicBezTo>
                <a:close/>
                <a:moveTo>
                  <a:pt x="20587" y="12665"/>
                </a:moveTo>
                <a:lnTo>
                  <a:pt x="19966" y="16793"/>
                </a:lnTo>
                <a:cubicBezTo>
                  <a:pt x="19793" y="17943"/>
                  <a:pt x="19469" y="18651"/>
                  <a:pt x="19122" y="18651"/>
                </a:cubicBezTo>
                <a:lnTo>
                  <a:pt x="17876" y="18651"/>
                </a:lnTo>
                <a:cubicBezTo>
                  <a:pt x="17529" y="18651"/>
                  <a:pt x="17205" y="17943"/>
                  <a:pt x="17031" y="16793"/>
                </a:cubicBezTo>
                <a:lnTo>
                  <a:pt x="16410" y="12665"/>
                </a:lnTo>
                <a:cubicBezTo>
                  <a:pt x="16236" y="11515"/>
                  <a:pt x="16236" y="10085"/>
                  <a:pt x="16410" y="8935"/>
                </a:cubicBezTo>
                <a:lnTo>
                  <a:pt x="17035" y="4807"/>
                </a:lnTo>
                <a:cubicBezTo>
                  <a:pt x="17208" y="3657"/>
                  <a:pt x="17532" y="2949"/>
                  <a:pt x="17880" y="2949"/>
                </a:cubicBezTo>
                <a:lnTo>
                  <a:pt x="19125" y="2949"/>
                </a:lnTo>
                <a:cubicBezTo>
                  <a:pt x="19473" y="2949"/>
                  <a:pt x="19797" y="3657"/>
                  <a:pt x="19970" y="4807"/>
                </a:cubicBezTo>
                <a:lnTo>
                  <a:pt x="20595" y="8935"/>
                </a:lnTo>
                <a:cubicBezTo>
                  <a:pt x="20761" y="10085"/>
                  <a:pt x="20761" y="11515"/>
                  <a:pt x="20587" y="12665"/>
                </a:cubicBezTo>
                <a:close/>
              </a:path>
            </a:pathLst>
          </a:custGeom>
          <a:solidFill>
            <a:srgbClr val="EBCB38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4164264" y="2212057"/>
            <a:ext cx="1766933" cy="464616"/>
          </a:xfrm>
          <a:custGeom>
            <a:avLst/>
            <a:gdLst/>
            <a:ahLst/>
            <a:cxnLst/>
            <a:rect l="l" t="t" r="r" b="b"/>
            <a:pathLst>
              <a:path w="21489" h="21600" extrusionOk="0">
                <a:moveTo>
                  <a:pt x="234" y="14140"/>
                </a:moveTo>
                <a:lnTo>
                  <a:pt x="855" y="18268"/>
                </a:lnTo>
                <a:cubicBezTo>
                  <a:pt x="1168" y="20332"/>
                  <a:pt x="1743" y="21600"/>
                  <a:pt x="2367" y="21600"/>
                </a:cubicBezTo>
                <a:lnTo>
                  <a:pt x="3613" y="21600"/>
                </a:lnTo>
                <a:cubicBezTo>
                  <a:pt x="4238" y="21600"/>
                  <a:pt x="4813" y="20332"/>
                  <a:pt x="5125" y="18268"/>
                </a:cubicBezTo>
                <a:lnTo>
                  <a:pt x="5638" y="14877"/>
                </a:lnTo>
                <a:cubicBezTo>
                  <a:pt x="6043" y="12872"/>
                  <a:pt x="6672" y="11677"/>
                  <a:pt x="7347" y="11677"/>
                </a:cubicBezTo>
                <a:lnTo>
                  <a:pt x="17800" y="11677"/>
                </a:lnTo>
                <a:cubicBezTo>
                  <a:pt x="18371" y="11677"/>
                  <a:pt x="18922" y="12547"/>
                  <a:pt x="19323" y="14095"/>
                </a:cubicBezTo>
                <a:lnTo>
                  <a:pt x="19366" y="14257"/>
                </a:lnTo>
                <a:cubicBezTo>
                  <a:pt x="19408" y="14464"/>
                  <a:pt x="19455" y="14641"/>
                  <a:pt x="19509" y="14803"/>
                </a:cubicBezTo>
                <a:lnTo>
                  <a:pt x="19570" y="15039"/>
                </a:lnTo>
                <a:lnTo>
                  <a:pt x="19570" y="14980"/>
                </a:lnTo>
                <a:cubicBezTo>
                  <a:pt x="19682" y="15245"/>
                  <a:pt x="19813" y="15393"/>
                  <a:pt x="19952" y="15393"/>
                </a:cubicBezTo>
                <a:lnTo>
                  <a:pt x="20481" y="15393"/>
                </a:lnTo>
                <a:cubicBezTo>
                  <a:pt x="20747" y="15393"/>
                  <a:pt x="20990" y="14847"/>
                  <a:pt x="21125" y="13977"/>
                </a:cubicBezTo>
                <a:lnTo>
                  <a:pt x="21391" y="12223"/>
                </a:lnTo>
                <a:cubicBezTo>
                  <a:pt x="21522" y="11338"/>
                  <a:pt x="21522" y="10262"/>
                  <a:pt x="21391" y="9377"/>
                </a:cubicBezTo>
                <a:lnTo>
                  <a:pt x="21125" y="7623"/>
                </a:lnTo>
                <a:cubicBezTo>
                  <a:pt x="20994" y="6738"/>
                  <a:pt x="20747" y="6207"/>
                  <a:pt x="20481" y="6207"/>
                </a:cubicBezTo>
                <a:lnTo>
                  <a:pt x="19952" y="6207"/>
                </a:lnTo>
                <a:cubicBezTo>
                  <a:pt x="19813" y="6207"/>
                  <a:pt x="19686" y="6355"/>
                  <a:pt x="19570" y="6620"/>
                </a:cubicBezTo>
                <a:lnTo>
                  <a:pt x="19570" y="6561"/>
                </a:lnTo>
                <a:lnTo>
                  <a:pt x="19509" y="6797"/>
                </a:lnTo>
                <a:cubicBezTo>
                  <a:pt x="19455" y="6944"/>
                  <a:pt x="19408" y="7136"/>
                  <a:pt x="19366" y="7342"/>
                </a:cubicBezTo>
                <a:lnTo>
                  <a:pt x="19323" y="7505"/>
                </a:lnTo>
                <a:cubicBezTo>
                  <a:pt x="18918" y="9053"/>
                  <a:pt x="18371" y="9923"/>
                  <a:pt x="17800" y="9923"/>
                </a:cubicBezTo>
                <a:lnTo>
                  <a:pt x="7347" y="9923"/>
                </a:lnTo>
                <a:cubicBezTo>
                  <a:pt x="6811" y="9923"/>
                  <a:pt x="6117" y="7932"/>
                  <a:pt x="5742" y="6709"/>
                </a:cubicBezTo>
                <a:cubicBezTo>
                  <a:pt x="5604" y="6251"/>
                  <a:pt x="5488" y="5721"/>
                  <a:pt x="5395" y="5116"/>
                </a:cubicBezTo>
                <a:lnTo>
                  <a:pt x="5125" y="3332"/>
                </a:lnTo>
                <a:cubicBezTo>
                  <a:pt x="4813" y="1268"/>
                  <a:pt x="4238" y="0"/>
                  <a:pt x="3613" y="0"/>
                </a:cubicBezTo>
                <a:lnTo>
                  <a:pt x="2367" y="0"/>
                </a:lnTo>
                <a:cubicBezTo>
                  <a:pt x="1743" y="0"/>
                  <a:pt x="1168" y="1268"/>
                  <a:pt x="855" y="3332"/>
                </a:cubicBezTo>
                <a:lnTo>
                  <a:pt x="234" y="7460"/>
                </a:lnTo>
                <a:cubicBezTo>
                  <a:pt x="-78" y="9525"/>
                  <a:pt x="-78" y="12075"/>
                  <a:pt x="234" y="14140"/>
                </a:cubicBezTo>
                <a:close/>
                <a:moveTo>
                  <a:pt x="19674" y="10395"/>
                </a:moveTo>
                <a:lnTo>
                  <a:pt x="19860" y="9171"/>
                </a:lnTo>
                <a:cubicBezTo>
                  <a:pt x="19898" y="8920"/>
                  <a:pt x="19968" y="8773"/>
                  <a:pt x="20041" y="8773"/>
                </a:cubicBezTo>
                <a:lnTo>
                  <a:pt x="20411" y="8773"/>
                </a:lnTo>
                <a:cubicBezTo>
                  <a:pt x="20484" y="8773"/>
                  <a:pt x="20554" y="8920"/>
                  <a:pt x="20592" y="9171"/>
                </a:cubicBezTo>
                <a:lnTo>
                  <a:pt x="20778" y="10395"/>
                </a:lnTo>
                <a:cubicBezTo>
                  <a:pt x="20816" y="10645"/>
                  <a:pt x="20816" y="10955"/>
                  <a:pt x="20778" y="11191"/>
                </a:cubicBezTo>
                <a:lnTo>
                  <a:pt x="20592" y="12414"/>
                </a:lnTo>
                <a:cubicBezTo>
                  <a:pt x="20554" y="12665"/>
                  <a:pt x="20484" y="12813"/>
                  <a:pt x="20411" y="12813"/>
                </a:cubicBezTo>
                <a:lnTo>
                  <a:pt x="20041" y="12813"/>
                </a:lnTo>
                <a:cubicBezTo>
                  <a:pt x="19968" y="12813"/>
                  <a:pt x="19898" y="12665"/>
                  <a:pt x="19860" y="12414"/>
                </a:cubicBezTo>
                <a:lnTo>
                  <a:pt x="19674" y="11191"/>
                </a:lnTo>
                <a:cubicBezTo>
                  <a:pt x="19636" y="10955"/>
                  <a:pt x="19636" y="10645"/>
                  <a:pt x="19674" y="10395"/>
                </a:cubicBezTo>
                <a:close/>
                <a:moveTo>
                  <a:pt x="902" y="8935"/>
                </a:moveTo>
                <a:lnTo>
                  <a:pt x="1523" y="4807"/>
                </a:lnTo>
                <a:cubicBezTo>
                  <a:pt x="1696" y="3657"/>
                  <a:pt x="2020" y="2949"/>
                  <a:pt x="2367" y="2949"/>
                </a:cubicBezTo>
                <a:lnTo>
                  <a:pt x="3613" y="2949"/>
                </a:lnTo>
                <a:cubicBezTo>
                  <a:pt x="3960" y="2949"/>
                  <a:pt x="4284" y="3657"/>
                  <a:pt x="4458" y="4807"/>
                </a:cubicBezTo>
                <a:lnTo>
                  <a:pt x="5079" y="8935"/>
                </a:lnTo>
                <a:cubicBezTo>
                  <a:pt x="5253" y="10085"/>
                  <a:pt x="5253" y="11515"/>
                  <a:pt x="5079" y="12665"/>
                </a:cubicBezTo>
                <a:lnTo>
                  <a:pt x="4454" y="16793"/>
                </a:lnTo>
                <a:cubicBezTo>
                  <a:pt x="4281" y="17943"/>
                  <a:pt x="3957" y="18651"/>
                  <a:pt x="3609" y="18651"/>
                </a:cubicBezTo>
                <a:lnTo>
                  <a:pt x="2364" y="18651"/>
                </a:lnTo>
                <a:cubicBezTo>
                  <a:pt x="2016" y="18651"/>
                  <a:pt x="1692" y="17943"/>
                  <a:pt x="1519" y="16793"/>
                </a:cubicBezTo>
                <a:lnTo>
                  <a:pt x="894" y="12665"/>
                </a:lnTo>
                <a:cubicBezTo>
                  <a:pt x="728" y="11515"/>
                  <a:pt x="728" y="10085"/>
                  <a:pt x="902" y="8935"/>
                </a:cubicBezTo>
                <a:close/>
              </a:path>
            </a:pathLst>
          </a:custGeom>
          <a:solidFill>
            <a:srgbClr val="F36F1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3212824" y="4083228"/>
            <a:ext cx="1766933" cy="464616"/>
          </a:xfrm>
          <a:custGeom>
            <a:avLst/>
            <a:gdLst/>
            <a:ahLst/>
            <a:cxnLst/>
            <a:rect l="l" t="t" r="r" b="b"/>
            <a:pathLst>
              <a:path w="21489" h="21600" extrusionOk="0">
                <a:moveTo>
                  <a:pt x="21255" y="7460"/>
                </a:moveTo>
                <a:lnTo>
                  <a:pt x="20634" y="3332"/>
                </a:lnTo>
                <a:cubicBezTo>
                  <a:pt x="20321" y="1268"/>
                  <a:pt x="19746" y="0"/>
                  <a:pt x="19122" y="0"/>
                </a:cubicBezTo>
                <a:lnTo>
                  <a:pt x="17876" y="0"/>
                </a:lnTo>
                <a:cubicBezTo>
                  <a:pt x="17251" y="0"/>
                  <a:pt x="16676" y="1268"/>
                  <a:pt x="16364" y="3332"/>
                </a:cubicBezTo>
                <a:lnTo>
                  <a:pt x="15851" y="6723"/>
                </a:lnTo>
                <a:cubicBezTo>
                  <a:pt x="15446" y="8728"/>
                  <a:pt x="14817" y="9923"/>
                  <a:pt x="14142" y="9923"/>
                </a:cubicBezTo>
                <a:lnTo>
                  <a:pt x="3689" y="9923"/>
                </a:lnTo>
                <a:cubicBezTo>
                  <a:pt x="3118" y="9923"/>
                  <a:pt x="2567" y="9053"/>
                  <a:pt x="2166" y="7505"/>
                </a:cubicBezTo>
                <a:lnTo>
                  <a:pt x="2123" y="7343"/>
                </a:lnTo>
                <a:cubicBezTo>
                  <a:pt x="2081" y="7136"/>
                  <a:pt x="2034" y="6959"/>
                  <a:pt x="1980" y="6797"/>
                </a:cubicBezTo>
                <a:lnTo>
                  <a:pt x="1919" y="6561"/>
                </a:lnTo>
                <a:lnTo>
                  <a:pt x="1919" y="6620"/>
                </a:lnTo>
                <a:cubicBezTo>
                  <a:pt x="1807" y="6355"/>
                  <a:pt x="1676" y="6207"/>
                  <a:pt x="1537" y="6207"/>
                </a:cubicBezTo>
                <a:lnTo>
                  <a:pt x="1008" y="6207"/>
                </a:lnTo>
                <a:cubicBezTo>
                  <a:pt x="742" y="6207"/>
                  <a:pt x="499" y="6753"/>
                  <a:pt x="364" y="7623"/>
                </a:cubicBezTo>
                <a:lnTo>
                  <a:pt x="98" y="9377"/>
                </a:lnTo>
                <a:cubicBezTo>
                  <a:pt x="-33" y="10262"/>
                  <a:pt x="-33" y="11338"/>
                  <a:pt x="98" y="12223"/>
                </a:cubicBezTo>
                <a:lnTo>
                  <a:pt x="364" y="13977"/>
                </a:lnTo>
                <a:cubicBezTo>
                  <a:pt x="495" y="14862"/>
                  <a:pt x="742" y="15393"/>
                  <a:pt x="1008" y="15393"/>
                </a:cubicBezTo>
                <a:lnTo>
                  <a:pt x="1537" y="15393"/>
                </a:lnTo>
                <a:cubicBezTo>
                  <a:pt x="1676" y="15393"/>
                  <a:pt x="1803" y="15245"/>
                  <a:pt x="1919" y="14980"/>
                </a:cubicBezTo>
                <a:lnTo>
                  <a:pt x="1919" y="15039"/>
                </a:lnTo>
                <a:lnTo>
                  <a:pt x="1980" y="14803"/>
                </a:lnTo>
                <a:cubicBezTo>
                  <a:pt x="2034" y="14656"/>
                  <a:pt x="2081" y="14464"/>
                  <a:pt x="2123" y="14257"/>
                </a:cubicBezTo>
                <a:lnTo>
                  <a:pt x="2166" y="14095"/>
                </a:lnTo>
                <a:cubicBezTo>
                  <a:pt x="2571" y="12547"/>
                  <a:pt x="3118" y="11677"/>
                  <a:pt x="3689" y="11677"/>
                </a:cubicBezTo>
                <a:lnTo>
                  <a:pt x="14142" y="11677"/>
                </a:lnTo>
                <a:cubicBezTo>
                  <a:pt x="14678" y="11677"/>
                  <a:pt x="15372" y="13668"/>
                  <a:pt x="15747" y="14891"/>
                </a:cubicBezTo>
                <a:cubicBezTo>
                  <a:pt x="15885" y="15349"/>
                  <a:pt x="16001" y="15879"/>
                  <a:pt x="16094" y="16484"/>
                </a:cubicBezTo>
                <a:lnTo>
                  <a:pt x="16364" y="18268"/>
                </a:lnTo>
                <a:cubicBezTo>
                  <a:pt x="16676" y="20332"/>
                  <a:pt x="17251" y="21600"/>
                  <a:pt x="17876" y="21600"/>
                </a:cubicBezTo>
                <a:lnTo>
                  <a:pt x="19122" y="21600"/>
                </a:lnTo>
                <a:cubicBezTo>
                  <a:pt x="19746" y="21600"/>
                  <a:pt x="20321" y="20332"/>
                  <a:pt x="20634" y="18268"/>
                </a:cubicBezTo>
                <a:lnTo>
                  <a:pt x="21255" y="14140"/>
                </a:lnTo>
                <a:cubicBezTo>
                  <a:pt x="21567" y="12075"/>
                  <a:pt x="21567" y="9525"/>
                  <a:pt x="21255" y="7460"/>
                </a:cubicBezTo>
                <a:close/>
                <a:moveTo>
                  <a:pt x="1815" y="11205"/>
                </a:moveTo>
                <a:lnTo>
                  <a:pt x="1629" y="12429"/>
                </a:lnTo>
                <a:cubicBezTo>
                  <a:pt x="1591" y="12680"/>
                  <a:pt x="1521" y="12827"/>
                  <a:pt x="1448" y="12827"/>
                </a:cubicBezTo>
                <a:lnTo>
                  <a:pt x="1078" y="12827"/>
                </a:lnTo>
                <a:cubicBezTo>
                  <a:pt x="1005" y="12827"/>
                  <a:pt x="935" y="12680"/>
                  <a:pt x="897" y="12429"/>
                </a:cubicBezTo>
                <a:lnTo>
                  <a:pt x="711" y="11205"/>
                </a:lnTo>
                <a:cubicBezTo>
                  <a:pt x="673" y="10955"/>
                  <a:pt x="673" y="10645"/>
                  <a:pt x="711" y="10409"/>
                </a:cubicBezTo>
                <a:lnTo>
                  <a:pt x="897" y="9186"/>
                </a:lnTo>
                <a:cubicBezTo>
                  <a:pt x="935" y="8935"/>
                  <a:pt x="1005" y="8787"/>
                  <a:pt x="1078" y="8787"/>
                </a:cubicBezTo>
                <a:lnTo>
                  <a:pt x="1448" y="8787"/>
                </a:lnTo>
                <a:cubicBezTo>
                  <a:pt x="1521" y="8787"/>
                  <a:pt x="1591" y="8935"/>
                  <a:pt x="1629" y="9186"/>
                </a:cubicBezTo>
                <a:lnTo>
                  <a:pt x="1815" y="10409"/>
                </a:lnTo>
                <a:cubicBezTo>
                  <a:pt x="1853" y="10645"/>
                  <a:pt x="1853" y="10955"/>
                  <a:pt x="1815" y="11205"/>
                </a:cubicBezTo>
                <a:close/>
                <a:moveTo>
                  <a:pt x="20587" y="12665"/>
                </a:moveTo>
                <a:lnTo>
                  <a:pt x="19966" y="16793"/>
                </a:lnTo>
                <a:cubicBezTo>
                  <a:pt x="19793" y="17943"/>
                  <a:pt x="19469" y="18651"/>
                  <a:pt x="19122" y="18651"/>
                </a:cubicBezTo>
                <a:lnTo>
                  <a:pt x="17876" y="18651"/>
                </a:lnTo>
                <a:cubicBezTo>
                  <a:pt x="17529" y="18651"/>
                  <a:pt x="17205" y="17943"/>
                  <a:pt x="17031" y="16793"/>
                </a:cubicBezTo>
                <a:lnTo>
                  <a:pt x="16410" y="12665"/>
                </a:lnTo>
                <a:cubicBezTo>
                  <a:pt x="16236" y="11515"/>
                  <a:pt x="16236" y="10085"/>
                  <a:pt x="16410" y="8935"/>
                </a:cubicBezTo>
                <a:lnTo>
                  <a:pt x="17035" y="4807"/>
                </a:lnTo>
                <a:cubicBezTo>
                  <a:pt x="17208" y="3657"/>
                  <a:pt x="17532" y="2949"/>
                  <a:pt x="17880" y="2949"/>
                </a:cubicBezTo>
                <a:lnTo>
                  <a:pt x="19125" y="2949"/>
                </a:lnTo>
                <a:cubicBezTo>
                  <a:pt x="19473" y="2949"/>
                  <a:pt x="19797" y="3657"/>
                  <a:pt x="19970" y="4807"/>
                </a:cubicBezTo>
                <a:lnTo>
                  <a:pt x="20595" y="8935"/>
                </a:lnTo>
                <a:cubicBezTo>
                  <a:pt x="20761" y="10085"/>
                  <a:pt x="20761" y="11515"/>
                  <a:pt x="20587" y="12665"/>
                </a:cubicBezTo>
                <a:close/>
              </a:path>
            </a:pathLst>
          </a:custGeom>
          <a:solidFill>
            <a:srgbClr val="0D95B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4164264" y="3448933"/>
            <a:ext cx="1766933" cy="464616"/>
          </a:xfrm>
          <a:custGeom>
            <a:avLst/>
            <a:gdLst/>
            <a:ahLst/>
            <a:cxnLst/>
            <a:rect l="l" t="t" r="r" b="b"/>
            <a:pathLst>
              <a:path w="21489" h="21600" extrusionOk="0">
                <a:moveTo>
                  <a:pt x="234" y="14140"/>
                </a:moveTo>
                <a:lnTo>
                  <a:pt x="855" y="18268"/>
                </a:lnTo>
                <a:cubicBezTo>
                  <a:pt x="1168" y="20332"/>
                  <a:pt x="1743" y="21600"/>
                  <a:pt x="2367" y="21600"/>
                </a:cubicBezTo>
                <a:lnTo>
                  <a:pt x="3613" y="21600"/>
                </a:lnTo>
                <a:cubicBezTo>
                  <a:pt x="4238" y="21600"/>
                  <a:pt x="4813" y="20332"/>
                  <a:pt x="5125" y="18268"/>
                </a:cubicBezTo>
                <a:lnTo>
                  <a:pt x="5638" y="14877"/>
                </a:lnTo>
                <a:cubicBezTo>
                  <a:pt x="6043" y="12872"/>
                  <a:pt x="6672" y="11677"/>
                  <a:pt x="7347" y="11677"/>
                </a:cubicBezTo>
                <a:lnTo>
                  <a:pt x="17800" y="11677"/>
                </a:lnTo>
                <a:cubicBezTo>
                  <a:pt x="18371" y="11677"/>
                  <a:pt x="18922" y="12547"/>
                  <a:pt x="19323" y="14095"/>
                </a:cubicBezTo>
                <a:lnTo>
                  <a:pt x="19366" y="14257"/>
                </a:lnTo>
                <a:cubicBezTo>
                  <a:pt x="19408" y="14464"/>
                  <a:pt x="19455" y="14641"/>
                  <a:pt x="19509" y="14803"/>
                </a:cubicBezTo>
                <a:lnTo>
                  <a:pt x="19570" y="15039"/>
                </a:lnTo>
                <a:lnTo>
                  <a:pt x="19570" y="14980"/>
                </a:lnTo>
                <a:cubicBezTo>
                  <a:pt x="19682" y="15245"/>
                  <a:pt x="19813" y="15393"/>
                  <a:pt x="19952" y="15393"/>
                </a:cubicBezTo>
                <a:lnTo>
                  <a:pt x="20481" y="15393"/>
                </a:lnTo>
                <a:cubicBezTo>
                  <a:pt x="20747" y="15393"/>
                  <a:pt x="20990" y="14847"/>
                  <a:pt x="21125" y="13977"/>
                </a:cubicBezTo>
                <a:lnTo>
                  <a:pt x="21391" y="12223"/>
                </a:lnTo>
                <a:cubicBezTo>
                  <a:pt x="21522" y="11338"/>
                  <a:pt x="21522" y="10262"/>
                  <a:pt x="21391" y="9377"/>
                </a:cubicBezTo>
                <a:lnTo>
                  <a:pt x="21125" y="7623"/>
                </a:lnTo>
                <a:cubicBezTo>
                  <a:pt x="20994" y="6738"/>
                  <a:pt x="20747" y="6207"/>
                  <a:pt x="20481" y="6207"/>
                </a:cubicBezTo>
                <a:lnTo>
                  <a:pt x="19952" y="6207"/>
                </a:lnTo>
                <a:cubicBezTo>
                  <a:pt x="19813" y="6207"/>
                  <a:pt x="19686" y="6355"/>
                  <a:pt x="19570" y="6620"/>
                </a:cubicBezTo>
                <a:lnTo>
                  <a:pt x="19570" y="6561"/>
                </a:lnTo>
                <a:lnTo>
                  <a:pt x="19509" y="6797"/>
                </a:lnTo>
                <a:cubicBezTo>
                  <a:pt x="19455" y="6944"/>
                  <a:pt x="19408" y="7136"/>
                  <a:pt x="19366" y="7342"/>
                </a:cubicBezTo>
                <a:lnTo>
                  <a:pt x="19323" y="7505"/>
                </a:lnTo>
                <a:cubicBezTo>
                  <a:pt x="18918" y="9053"/>
                  <a:pt x="18371" y="9923"/>
                  <a:pt x="17800" y="9923"/>
                </a:cubicBezTo>
                <a:lnTo>
                  <a:pt x="7347" y="9923"/>
                </a:lnTo>
                <a:cubicBezTo>
                  <a:pt x="6811" y="9923"/>
                  <a:pt x="6117" y="7932"/>
                  <a:pt x="5742" y="6709"/>
                </a:cubicBezTo>
                <a:cubicBezTo>
                  <a:pt x="5604" y="6251"/>
                  <a:pt x="5488" y="5721"/>
                  <a:pt x="5395" y="5116"/>
                </a:cubicBezTo>
                <a:lnTo>
                  <a:pt x="5125" y="3332"/>
                </a:lnTo>
                <a:cubicBezTo>
                  <a:pt x="4813" y="1268"/>
                  <a:pt x="4238" y="0"/>
                  <a:pt x="3613" y="0"/>
                </a:cubicBezTo>
                <a:lnTo>
                  <a:pt x="2367" y="0"/>
                </a:lnTo>
                <a:cubicBezTo>
                  <a:pt x="1743" y="0"/>
                  <a:pt x="1168" y="1268"/>
                  <a:pt x="855" y="3332"/>
                </a:cubicBezTo>
                <a:lnTo>
                  <a:pt x="234" y="7460"/>
                </a:lnTo>
                <a:cubicBezTo>
                  <a:pt x="-78" y="9525"/>
                  <a:pt x="-78" y="12075"/>
                  <a:pt x="234" y="14140"/>
                </a:cubicBezTo>
                <a:close/>
                <a:moveTo>
                  <a:pt x="19674" y="10395"/>
                </a:moveTo>
                <a:lnTo>
                  <a:pt x="19860" y="9171"/>
                </a:lnTo>
                <a:cubicBezTo>
                  <a:pt x="19898" y="8920"/>
                  <a:pt x="19968" y="8773"/>
                  <a:pt x="20041" y="8773"/>
                </a:cubicBezTo>
                <a:lnTo>
                  <a:pt x="20411" y="8773"/>
                </a:lnTo>
                <a:cubicBezTo>
                  <a:pt x="20484" y="8773"/>
                  <a:pt x="20554" y="8920"/>
                  <a:pt x="20592" y="9171"/>
                </a:cubicBezTo>
                <a:lnTo>
                  <a:pt x="20778" y="10395"/>
                </a:lnTo>
                <a:cubicBezTo>
                  <a:pt x="20816" y="10645"/>
                  <a:pt x="20816" y="10955"/>
                  <a:pt x="20778" y="11191"/>
                </a:cubicBezTo>
                <a:lnTo>
                  <a:pt x="20592" y="12414"/>
                </a:lnTo>
                <a:cubicBezTo>
                  <a:pt x="20554" y="12665"/>
                  <a:pt x="20484" y="12813"/>
                  <a:pt x="20411" y="12813"/>
                </a:cubicBezTo>
                <a:lnTo>
                  <a:pt x="20041" y="12813"/>
                </a:lnTo>
                <a:cubicBezTo>
                  <a:pt x="19968" y="12813"/>
                  <a:pt x="19898" y="12665"/>
                  <a:pt x="19860" y="12414"/>
                </a:cubicBezTo>
                <a:lnTo>
                  <a:pt x="19674" y="11191"/>
                </a:lnTo>
                <a:cubicBezTo>
                  <a:pt x="19636" y="10955"/>
                  <a:pt x="19636" y="10645"/>
                  <a:pt x="19674" y="10395"/>
                </a:cubicBezTo>
                <a:close/>
                <a:moveTo>
                  <a:pt x="902" y="8935"/>
                </a:moveTo>
                <a:lnTo>
                  <a:pt x="1523" y="4807"/>
                </a:lnTo>
                <a:cubicBezTo>
                  <a:pt x="1696" y="3656"/>
                  <a:pt x="2020" y="2949"/>
                  <a:pt x="2367" y="2949"/>
                </a:cubicBezTo>
                <a:lnTo>
                  <a:pt x="3613" y="2949"/>
                </a:lnTo>
                <a:cubicBezTo>
                  <a:pt x="3960" y="2949"/>
                  <a:pt x="4284" y="3656"/>
                  <a:pt x="4458" y="4807"/>
                </a:cubicBezTo>
                <a:lnTo>
                  <a:pt x="5079" y="8935"/>
                </a:lnTo>
                <a:cubicBezTo>
                  <a:pt x="5253" y="10085"/>
                  <a:pt x="5253" y="11515"/>
                  <a:pt x="5079" y="12665"/>
                </a:cubicBezTo>
                <a:lnTo>
                  <a:pt x="4454" y="16793"/>
                </a:lnTo>
                <a:cubicBezTo>
                  <a:pt x="4281" y="17943"/>
                  <a:pt x="3957" y="18651"/>
                  <a:pt x="3609" y="18651"/>
                </a:cubicBezTo>
                <a:lnTo>
                  <a:pt x="2364" y="18651"/>
                </a:lnTo>
                <a:cubicBezTo>
                  <a:pt x="2016" y="18651"/>
                  <a:pt x="1692" y="17943"/>
                  <a:pt x="1519" y="16793"/>
                </a:cubicBezTo>
                <a:lnTo>
                  <a:pt x="894" y="12665"/>
                </a:lnTo>
                <a:cubicBezTo>
                  <a:pt x="728" y="11515"/>
                  <a:pt x="728" y="10085"/>
                  <a:pt x="902" y="8935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6189718" y="664187"/>
            <a:ext cx="2202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Presentation </a:t>
            </a:r>
            <a:endParaRPr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(April 28, 2020)</a:t>
            </a:r>
            <a:endParaRPr sz="1000"/>
          </a:p>
        </p:txBody>
      </p:sp>
      <p:sp>
        <p:nvSpPr>
          <p:cNvPr id="176" name="Google Shape;176;p27"/>
          <p:cNvSpPr txBox="1"/>
          <p:nvPr/>
        </p:nvSpPr>
        <p:spPr>
          <a:xfrm>
            <a:off x="6195564" y="946832"/>
            <a:ext cx="2196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Discuss the basics of the app, functionality, and estimated cost of development.</a:t>
            </a:r>
            <a:endParaRPr sz="1000"/>
          </a:p>
        </p:txBody>
      </p:sp>
      <p:sp>
        <p:nvSpPr>
          <p:cNvPr id="177" name="Google Shape;177;p27"/>
          <p:cNvSpPr txBox="1"/>
          <p:nvPr/>
        </p:nvSpPr>
        <p:spPr>
          <a:xfrm>
            <a:off x="751466" y="1287494"/>
            <a:ext cx="2202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63951"/>
                </a:solidFill>
                <a:latin typeface="Calibri"/>
                <a:ea typeface="Calibri"/>
                <a:cs typeface="Calibri"/>
                <a:sym typeface="Calibri"/>
              </a:rPr>
              <a:t>Development </a:t>
            </a:r>
            <a:endParaRPr b="1">
              <a:solidFill>
                <a:srgbClr val="0639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63951"/>
                </a:solidFill>
                <a:latin typeface="Calibri"/>
                <a:ea typeface="Calibri"/>
                <a:cs typeface="Calibri"/>
                <a:sym typeface="Calibri"/>
              </a:rPr>
              <a:t>(April 30, 2020 - September 30, 2020)</a:t>
            </a:r>
            <a:endParaRPr sz="1000">
              <a:solidFill>
                <a:srgbClr val="063951"/>
              </a:solidFill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757313" y="1570138"/>
            <a:ext cx="2196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Beginning work on the Life Finder App.</a:t>
            </a:r>
            <a:endParaRPr sz="10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6189718" y="1910800"/>
            <a:ext cx="2202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36F13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endParaRPr b="1">
              <a:solidFill>
                <a:srgbClr val="F36F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36F13"/>
                </a:solidFill>
                <a:latin typeface="Calibri"/>
                <a:ea typeface="Calibri"/>
                <a:cs typeface="Calibri"/>
                <a:sym typeface="Calibri"/>
              </a:rPr>
              <a:t>(October 1, 2020 - October 31, 2020)</a:t>
            </a:r>
            <a:endParaRPr sz="1000" b="1">
              <a:solidFill>
                <a:srgbClr val="F36F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6195564" y="2193445"/>
            <a:ext cx="2196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controlled testing and beta testing.</a:t>
            </a:r>
            <a:endParaRPr sz="10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6189718" y="3157412"/>
            <a:ext cx="2202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3366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b="1">
              <a:solidFill>
                <a:srgbClr val="9933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3366"/>
                </a:solidFill>
                <a:latin typeface="Calibri"/>
                <a:ea typeface="Calibri"/>
                <a:cs typeface="Calibri"/>
                <a:sym typeface="Calibri"/>
              </a:rPr>
              <a:t>(November 1, 2020)</a:t>
            </a:r>
            <a:endParaRPr sz="1000" b="1">
              <a:solidFill>
                <a:srgbClr val="9933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6195564" y="3440057"/>
            <a:ext cx="2196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 the app to the public in Florida.</a:t>
            </a:r>
            <a:endParaRPr sz="10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751466" y="2534106"/>
            <a:ext cx="2202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DB55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 b="1">
              <a:solidFill>
                <a:srgbClr val="FFDB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DB55"/>
                </a:solidFill>
                <a:latin typeface="Calibri"/>
                <a:ea typeface="Calibri"/>
                <a:cs typeface="Calibri"/>
                <a:sym typeface="Calibri"/>
              </a:rPr>
              <a:t>(October 14, 2020)</a:t>
            </a:r>
            <a:endParaRPr sz="1000" b="1">
              <a:solidFill>
                <a:srgbClr val="FFDB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757313" y="2816751"/>
            <a:ext cx="2196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marketing the app to the public.</a:t>
            </a:r>
            <a:endParaRPr sz="10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751466" y="3780718"/>
            <a:ext cx="2202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D95BC"/>
                </a:solidFill>
                <a:latin typeface="Calibri"/>
                <a:ea typeface="Calibri"/>
                <a:cs typeface="Calibri"/>
                <a:sym typeface="Calibri"/>
              </a:rPr>
              <a:t>Long Term Support</a:t>
            </a:r>
            <a:endParaRPr b="1">
              <a:solidFill>
                <a:srgbClr val="0D95B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D95BC"/>
                </a:solidFill>
                <a:latin typeface="Calibri"/>
                <a:ea typeface="Calibri"/>
                <a:cs typeface="Calibri"/>
                <a:sym typeface="Calibri"/>
              </a:rPr>
              <a:t>November 1, 2020</a:t>
            </a:r>
            <a:endParaRPr sz="1000" b="1">
              <a:solidFill>
                <a:srgbClr val="0D95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757313" y="4063363"/>
            <a:ext cx="2196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long term support, add additional features such as languages and fix any bugs since launch.</a:t>
            </a:r>
            <a:endParaRPr sz="100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4221567" y="998453"/>
            <a:ext cx="371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1100"/>
          </a:p>
        </p:txBody>
      </p:sp>
      <p:sp>
        <p:nvSpPr>
          <p:cNvPr id="188" name="Google Shape;188;p27"/>
          <p:cNvSpPr txBox="1"/>
          <p:nvPr/>
        </p:nvSpPr>
        <p:spPr>
          <a:xfrm>
            <a:off x="4547469" y="1627245"/>
            <a:ext cx="371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1100"/>
          </a:p>
        </p:txBody>
      </p:sp>
      <p:sp>
        <p:nvSpPr>
          <p:cNvPr id="189" name="Google Shape;189;p27"/>
          <p:cNvSpPr txBox="1"/>
          <p:nvPr/>
        </p:nvSpPr>
        <p:spPr>
          <a:xfrm>
            <a:off x="4221567" y="2271246"/>
            <a:ext cx="371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1100"/>
          </a:p>
        </p:txBody>
      </p:sp>
      <p:sp>
        <p:nvSpPr>
          <p:cNvPr id="190" name="Google Shape;190;p27"/>
          <p:cNvSpPr txBox="1"/>
          <p:nvPr/>
        </p:nvSpPr>
        <p:spPr>
          <a:xfrm>
            <a:off x="4547469" y="2884830"/>
            <a:ext cx="371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1100"/>
          </a:p>
        </p:txBody>
      </p:sp>
      <p:sp>
        <p:nvSpPr>
          <p:cNvPr id="191" name="Google Shape;191;p27"/>
          <p:cNvSpPr txBox="1"/>
          <p:nvPr/>
        </p:nvSpPr>
        <p:spPr>
          <a:xfrm>
            <a:off x="4221567" y="3513623"/>
            <a:ext cx="371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1100"/>
          </a:p>
        </p:txBody>
      </p:sp>
      <p:sp>
        <p:nvSpPr>
          <p:cNvPr id="192" name="Google Shape;192;p27"/>
          <p:cNvSpPr txBox="1"/>
          <p:nvPr/>
        </p:nvSpPr>
        <p:spPr>
          <a:xfrm>
            <a:off x="4547469" y="4142416"/>
            <a:ext cx="371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sz="1100"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9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Schedule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6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AppPresser Docs (2020).  </a:t>
            </a:r>
            <a:r>
              <a:rPr lang="en" sz="120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Apple and Google developer licenses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Retrieved from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https://docs.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apppresser.com/article/400-apple-and-google-developer-licenses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Built in NYC (2020). </a:t>
            </a:r>
            <a:r>
              <a:rPr lang="en" sz="120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2020 Front End Developer Salary in NYC (Updated Daily)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Retrieved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from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https://www.builtinnyc.com/salaries/dev-engineer/front-end-developer/new-york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Business of Apps (n.d.). </a:t>
            </a:r>
            <a:r>
              <a:rPr lang="en" sz="120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App Marketing Costs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Retrieved from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https://www.businessofapps.com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/marketplace/app-marketing/research/app-marketing-cost/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[C, C#, C++ Logo] (n.d.). [Digital Image] Retrieved April 27, from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https://www.fiverr.com/raj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arjs/do-your-c-c-plus-plus-or-c-sharp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-assign ments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CNBC (2018). 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than 1,000 remain missing a week after Hurricane Michael.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Retrieved from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https://www.cnbc.com/2018/10/17/more-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Than-a-thousand-remain-missing-a-week-after-hurricane-michael.html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Cynar, M. (2019). </a:t>
            </a:r>
            <a:r>
              <a:rPr lang="en" sz="120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How Much Does it Cost to Rent Office Space?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Retrieved from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https://priceithere.com/business-tips/how-much-does-it-cost-to-rent-office-space/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[HTML,CSS,JavaScript Logo] (n.d.). [Digital Image] Retrieved April 27, from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https://skywell.s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oftware/blog/how-to-make-a-website-with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- javascript-html-and-css/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Indeed (n.d.,a). </a:t>
            </a:r>
            <a:r>
              <a:rPr lang="en" sz="120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Back end developer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Retrie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ved from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https://www.indeed.com/career/back-end-de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veloper/salaries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Indeed (n.d.,b). 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stack developer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Retrieved from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https://www.indeed.com/career/full-stack-d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eveloper/salaries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et al. (2019). 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Hurricane Michael.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Retrieved from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https://www.nhc.noaa.gov/data/tcr/AL142018_Michael.pdf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Lastovetska, A. (2019). </a:t>
            </a:r>
            <a:r>
              <a:rPr lang="en" sz="120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App Development Cost: Understand Your Budget To Build Powerful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Apps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Retrieved from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https://mlsdev.com/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blog/app-development-cost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[Man Thinking] (2019). [Digital Image] Retrieved April 27, from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https://www.freepik.com/premium-vector/cartoon-thinking-mem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ium-vector/cartoon-thinking-man-with-quest ion-mark-think-bubble_5494827.htm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Mobile App: Development. [Digital Image]. Retrieved from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https://www.avianet.aero/mobile-app-development/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[Python Logo] (n.d.) [Digital Image] Retrieved April 27, from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https://www.python.org/community/logos/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Rice, D. (2019). Hurricane Michael: What you need to know in graphics. [Digital] Retrieved from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https://www.usatoday.com/in-depth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/news/2018/10/10/michael-graphics/1590739002/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Salary.com (n.d.). </a:t>
            </a:r>
            <a:r>
              <a:rPr lang="en" sz="120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Quality Engineer Technician Salary in the United States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Retrieved from </a:t>
            </a: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https://www.salary.com/research/salary/pos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ting/quality-engineer-technician-salary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Yalantis (n.d.). 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Much Does It Cost to Design an App?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Retrieved from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https://yalantis.com/ blog/how-much-does-it-cost-to-design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-an-app/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Introduction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575" y="1302725"/>
            <a:ext cx="3964426" cy="26429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11700" y="1086275"/>
            <a:ext cx="4187400" cy="3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2018, Hurricane Michael caused 47 storm-related deaths and resulted in over 1000 people missing.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Hurricanes are very prevalent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proposal seeks to develop an application that helps find citizens in need during such disasters.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537875" y="386600"/>
            <a:ext cx="55302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1.1 Problem Statement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19375" y="1596850"/>
            <a:ext cx="4168500" cy="18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Natural Disasters can knock out the Internet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Many people go missing during natural disasters </a:t>
            </a:r>
            <a:endParaRPr sz="18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04400"/>
            <a:ext cx="4351323" cy="2458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302550" y="285750"/>
            <a:ext cx="38157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1.2 Background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35350" y="1347863"/>
            <a:ext cx="4471200" cy="1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Mesh networking, which is a technology that utilizes either mobile networks or other phones with the Life Finder app to pass data from point A to point B.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000" y="840450"/>
            <a:ext cx="3981451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352975" y="218525"/>
            <a:ext cx="46896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1.3 Needs Statement </a:t>
            </a:r>
            <a:endParaRPr sz="2800"/>
          </a:p>
        </p:txBody>
      </p:sp>
      <p:sp>
        <p:nvSpPr>
          <p:cNvPr id="83" name="Google Shape;83;p17"/>
          <p:cNvSpPr txBox="1"/>
          <p:nvPr/>
        </p:nvSpPr>
        <p:spPr>
          <a:xfrm>
            <a:off x="504275" y="1075775"/>
            <a:ext cx="4226400" cy="3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seek funding for the development and distribution of the Life Finder app.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Money will go towards: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Research/Development of app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Provision of phones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Wages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skill specific workers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700" y="1563300"/>
            <a:ext cx="4108526" cy="2326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235325" y="319375"/>
            <a:ext cx="39669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1.4 Objective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630450" y="1685675"/>
            <a:ext cx="5664600" cy="1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goal of this app is to deliver help to those who may be trapped, injured, or missing during a situation where they may not be able to ask for help due to the internet being out.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Proposed Technical Approach</a:t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311700" y="1758375"/>
            <a:ext cx="4598100" cy="17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Employment categories: front-end developers, back-end developers, full-stack developers, and quality assurance engineers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Total budget estimation: $226,000</a:t>
            </a:r>
            <a:endParaRPr sz="18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475" y="1017725"/>
            <a:ext cx="3658101" cy="33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Costs</a:t>
            </a:r>
            <a:endParaRPr/>
          </a:p>
        </p:txBody>
      </p:sp>
      <p:graphicFrame>
        <p:nvGraphicFramePr>
          <p:cNvPr id="103" name="Google Shape;103;p20"/>
          <p:cNvGraphicFramePr/>
          <p:nvPr/>
        </p:nvGraphicFramePr>
        <p:xfrm>
          <a:off x="1600200" y="1122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{3663FCA8-F332-48D0-8641-BB6D0D32A3CF}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Front-End Developer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$70,000 per year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Back-End Developer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$128,000 per year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Full-Stack Developer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$113,000 per year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Quality Assurance Engineer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$50,000 per year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GUI Designer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$10,000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Office Space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$14,800 per year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 Developer Licenses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 per year for Apple and one time fee of $25 for Android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 Research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$10,000 per year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Application Cost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$171,450 per year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Maintenance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$20,000 per year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2.1 Requirements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325" y="970300"/>
            <a:ext cx="3820974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6345875" y="4743900"/>
            <a:ext cx="2649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Man Thinking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(“Man Thinking”, 2019)</a:t>
            </a:r>
            <a:endParaRPr sz="800"/>
          </a:p>
        </p:txBody>
      </p:sp>
      <p:sp>
        <p:nvSpPr>
          <p:cNvPr id="111" name="Google Shape;111;p21"/>
          <p:cNvSpPr txBox="1"/>
          <p:nvPr/>
        </p:nvSpPr>
        <p:spPr>
          <a:xfrm>
            <a:off x="414450" y="1273800"/>
            <a:ext cx="4240500" cy="3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does the app need feature-wise?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Option to connect and disconnect from the network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button to request for assistance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button to inform users how to use the app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feature-rich settings menu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Macintosh PowerPoint</Application>
  <PresentationFormat>On-screen Show (16:9)</PresentationFormat>
  <Paragraphs>158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EB Garamond Regular</vt:lpstr>
      <vt:lpstr>Times New Roman</vt:lpstr>
      <vt:lpstr>Calibri</vt:lpstr>
      <vt:lpstr>Arial</vt:lpstr>
      <vt:lpstr>Simple Light</vt:lpstr>
      <vt:lpstr>Life Finder App</vt:lpstr>
      <vt:lpstr>1. Introduction</vt:lpstr>
      <vt:lpstr>PowerPoint Presentation</vt:lpstr>
      <vt:lpstr>PowerPoint Presentation</vt:lpstr>
      <vt:lpstr>PowerPoint Presentation</vt:lpstr>
      <vt:lpstr>PowerPoint Presentation</vt:lpstr>
      <vt:lpstr>2. Proposed Technical Approach</vt:lpstr>
      <vt:lpstr>Costs</vt:lpstr>
      <vt:lpstr>2.1 Requirements</vt:lpstr>
      <vt:lpstr>2.2 Architecture Design</vt:lpstr>
      <vt:lpstr>2.3 Implementation Design</vt:lpstr>
      <vt:lpstr>2.4 Quality Assurance Plan</vt:lpstr>
      <vt:lpstr>3. Expected Project Results</vt:lpstr>
      <vt:lpstr>3.1 Measure of Success</vt:lpstr>
      <vt:lpstr>4. Schedule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Finder App</dc:title>
  <cp:lastModifiedBy>Microsoft Office User</cp:lastModifiedBy>
  <cp:revision>1</cp:revision>
  <dcterms:modified xsi:type="dcterms:W3CDTF">2021-04-15T19:30:05Z</dcterms:modified>
</cp:coreProperties>
</file>