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D715F9B-7702-464F-BE15-1279C4BFB617}">
  <a:tblStyle styleId="{5D715F9B-7702-464F-BE15-1279C4BFB617}"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jamboard.google.com/d/1PVIFX3p-hfXgcZOZ9i-85BNItEncYPGPLV-r55XTchc/viewer?f=19" TargetMode="External"/><Relationship Id="rId3" Type="http://schemas.openxmlformats.org/officeDocument/2006/relationships/hyperlink" Target="https://jamboard.google.com/d/1OS5xX8Qqh-W_f3lf67g9Oy_z_CJ57wHlziR5rpOClbA/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Navigate to this Jamboard and stake out one of the frames by putting your name at the top. </a:t>
            </a:r>
            <a:r>
              <a:rPr lang="en" u="sng">
                <a:solidFill>
                  <a:schemeClr val="hlink"/>
                </a:solidFill>
                <a:hlinkClick r:id="rId2"/>
              </a:rPr>
              <a:t>https://jamboard.google.com/d/1PVIFX3p-hfXgcZOZ9i-85BNItEncYPGPLV-r55XTchc/viewer?f=19</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 will paste sentences/paragraphs to workshop in the Zoom chat, which you will then copy and paste to your frame on the Jamboard.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If we run out of room on the first Jamboard, here is a second: </a:t>
            </a:r>
            <a:r>
              <a:rPr lang="en" u="sng">
                <a:solidFill>
                  <a:schemeClr val="hlink"/>
                </a:solidFill>
                <a:hlinkClick r:id="rId3"/>
              </a:rPr>
              <a:t>https://jamboard.google.com/d/1OS5xX8Qqh-W_f3lf67g9Oy_z_CJ57wHlziR5rpOClbA/edit?usp=sharing</a:t>
            </a:r>
            <a:endParaRPr/>
          </a:p>
          <a:p>
            <a:pPr indent="0" lvl="0" marL="0" rtl="0" algn="l">
              <a:spcBef>
                <a:spcPts val="0"/>
              </a:spcBef>
              <a:spcAft>
                <a:spcPts val="0"/>
              </a:spcAft>
              <a:buNone/>
            </a:pPr>
            <a:r>
              <a:rPr lang="en"/>
              <a:t>Keep the first Jamboard open.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fb443290a8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fb443290a8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fb443290a8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fb443290a8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Stick to objective facts</a:t>
            </a:r>
            <a:endParaRPr/>
          </a:p>
          <a:p>
            <a:pPr indent="0" lvl="0" marL="0" rtl="0" algn="l">
              <a:spcBef>
                <a:spcPts val="0"/>
              </a:spcBef>
              <a:spcAft>
                <a:spcPts val="0"/>
              </a:spcAft>
              <a:buNone/>
            </a:pPr>
            <a:r>
              <a:rPr lang="en"/>
              <a:t>Any student will tell you that the NAC library is always dirty and cluttered.</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Be aware of emotionally charged word choice - revise for neutrality</a:t>
            </a:r>
            <a:endParaRPr/>
          </a:p>
          <a:p>
            <a:pPr indent="0" lvl="0" marL="0" rtl="0" algn="l">
              <a:spcBef>
                <a:spcPts val="0"/>
              </a:spcBef>
              <a:spcAft>
                <a:spcPts val="0"/>
              </a:spcAft>
              <a:buNone/>
            </a:pPr>
            <a:r>
              <a:rPr lang="en"/>
              <a:t>The last thing a scared student wants to see on campus with a virus spreading around is a dirty enclosed room with trash overflowing the garbage cans.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Remove first person / Replace with third person as needed</a:t>
            </a:r>
            <a:endParaRPr/>
          </a:p>
          <a:p>
            <a:pPr indent="0" lvl="0" marL="0" rtl="0" algn="l">
              <a:spcBef>
                <a:spcPts val="0"/>
              </a:spcBef>
              <a:spcAft>
                <a:spcPts val="0"/>
              </a:spcAft>
              <a:buClr>
                <a:schemeClr val="dk1"/>
              </a:buClr>
              <a:buSzPts val="1100"/>
              <a:buFont typeface="Arial"/>
              <a:buNone/>
            </a:pPr>
            <a:r>
              <a:rPr lang="en"/>
              <a:t>I would recommend at least every two hours the staff comes and gives the NAC library a cleaning.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fb443290a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fb443290a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fb443290a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fb443290a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fb443290a8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fb443290a8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“Now, there are a handful of solutions that can be brought up immediately. For example, hourly checkups and strict maintenance of these escalators throughout the day.”</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rPr lang="en"/>
              <a:t>“In order to combat the frequent failing of escalators we propose that the service department at CCNY perform checkups on a regular basis to help ensure that the escalators at the NAC are operating properly. As well as perform maintenance more frequently to ensure that the escalators are going to be capable of transporting staff and students between floors without any issues.”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fb443290a8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fb443290a8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fb443290a8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fb443290a8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i="1" lang="en" sz="1400">
                <a:solidFill>
                  <a:srgbClr val="595959"/>
                </a:solidFill>
              </a:rPr>
              <a:t>There are places such as the Marshak Science building where Wi-Fi is not working well. The connection is very poor outside as well. I and a group of students want to solve this problem. Please contact me for the further discussion of it.</a:t>
            </a:r>
            <a:endParaRPr i="1" sz="1400">
              <a:solidFill>
                <a:srgbClr val="595959"/>
              </a:solidFill>
            </a:endParaRPr>
          </a:p>
          <a:p>
            <a:pPr indent="0" lvl="0" marL="0" rtl="0" algn="l">
              <a:lnSpc>
                <a:spcPct val="115000"/>
              </a:lnSpc>
              <a:spcBef>
                <a:spcPts val="1200"/>
              </a:spcBef>
              <a:spcAft>
                <a:spcPts val="1200"/>
              </a:spcAft>
              <a:buClr>
                <a:schemeClr val="dk1"/>
              </a:buClr>
              <a:buSzPts val="1100"/>
              <a:buFont typeface="Arial"/>
              <a:buNone/>
            </a:pPr>
            <a:r>
              <a:rPr i="1" lang="en" sz="1400">
                <a:solidFill>
                  <a:srgbClr val="595959"/>
                </a:solidFill>
              </a:rPr>
              <a:t>In E-learning, the students study from home or any other place that is most convenient for them. They can acquire learning material online. The study materials in online education could be texts, audio, notes, videos, and images. However, the method of study has its benefits and various drawbacks too. </a:t>
            </a:r>
            <a:endParaRPr i="1" sz="1400">
              <a:solidFill>
                <a:srgbClr val="595959"/>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fb443290a8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fb443290a8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Registering for classes should have a video link explaining what to do and when clicking the student center tab a prompt should pop up showing a video on how to add classes to your shopping cart, how to switch classes, and how to drop classes.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When a student registers for classes on the CCNY website under the Student Center tab, there should be video links that show how to add classes to one’s shopping cart, how to switch classes, and how to drop classes.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fb443290a8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fb443290a8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were over 25,000 freshmen applicant and over 5000 transfer applicants in 2021, about half of each gets accepted imagine 15,000 students visit the campus for the first time and gets so excited, but unfortunately not for long because after they get lost they will feel frustrated as a first time welcome to them.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The map I found in nearly all the universities I visited, except City College, it was very challenging to find which building is which, even google maps is outdated and couldn’t take advantage, I tried to ask the security “where do I find this building” and they didn’t really know as well, so I had to explore myself in order to find it.</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fb443290a8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fb443290a8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268483" y="1545450"/>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sz="3977"/>
              <a:t>Workshop:</a:t>
            </a:r>
            <a:endParaRPr sz="3977"/>
          </a:p>
          <a:p>
            <a:pPr indent="0" lvl="0" marL="0" rtl="0" algn="ctr">
              <a:spcBef>
                <a:spcPts val="0"/>
              </a:spcBef>
              <a:spcAft>
                <a:spcPts val="0"/>
              </a:spcAft>
              <a:buNone/>
            </a:pPr>
            <a:r>
              <a:rPr lang="en"/>
              <a:t>Expressing Ideas With Complexity and Professionalism</a:t>
            </a:r>
            <a:endParaRPr/>
          </a:p>
        </p:txBody>
      </p:sp>
      <p:sp>
        <p:nvSpPr>
          <p:cNvPr id="55" name="Google Shape;55;p13"/>
          <p:cNvSpPr txBox="1"/>
          <p:nvPr>
            <p:ph idx="1" type="subTitle"/>
          </p:nvPr>
        </p:nvSpPr>
        <p:spPr>
          <a:xfrm>
            <a:off x="311700" y="371587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ENGL21007 Writing for Engineering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Professional tone	</a:t>
            </a:r>
            <a:endParaRPr/>
          </a:p>
        </p:txBody>
      </p:sp>
      <p:sp>
        <p:nvSpPr>
          <p:cNvPr id="110" name="Google Shape;110;p22"/>
          <p:cNvSpPr txBox="1"/>
          <p:nvPr>
            <p:ph idx="1" type="body"/>
          </p:nvPr>
        </p:nvSpPr>
        <p:spPr>
          <a:xfrm>
            <a:off x="311700" y="1152475"/>
            <a:ext cx="8520600" cy="3807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What immediately comes to mind when I say the words </a:t>
            </a:r>
            <a:r>
              <a:rPr i="1" lang="en"/>
              <a:t>persuasive </a:t>
            </a:r>
            <a:r>
              <a:rPr lang="en"/>
              <a:t>or </a:t>
            </a:r>
            <a:r>
              <a:rPr i="1" lang="en"/>
              <a:t>argumentative</a:t>
            </a:r>
            <a:r>
              <a:rPr lang="en"/>
              <a:t>?</a:t>
            </a:r>
            <a:endParaRPr/>
          </a:p>
          <a:p>
            <a:pPr indent="-342900" lvl="0" marL="457200" rtl="0" algn="l">
              <a:spcBef>
                <a:spcPts val="1000"/>
              </a:spcBef>
              <a:spcAft>
                <a:spcPts val="0"/>
              </a:spcAft>
              <a:buSzPts val="1800"/>
              <a:buChar char="●"/>
            </a:pPr>
            <a:r>
              <a:rPr lang="en"/>
              <a:t>How do we, readers, perceive persuasive or argumentative writing that is inadvertently / unconsciously emotionally charged?</a:t>
            </a:r>
            <a:endParaRPr/>
          </a:p>
          <a:p>
            <a:pPr indent="-342900" lvl="0" marL="457200" rtl="0" algn="l">
              <a:spcBef>
                <a:spcPts val="1000"/>
              </a:spcBef>
              <a:spcAft>
                <a:spcPts val="0"/>
              </a:spcAft>
              <a:buSzPts val="1800"/>
              <a:buChar char="●"/>
            </a:pPr>
            <a:r>
              <a:rPr lang="en"/>
              <a:t>The chief rhetorical device used for effective persuasive and argumentative writing should be the appeal to logic (</a:t>
            </a:r>
            <a:r>
              <a:rPr i="1" lang="en"/>
              <a:t>logos</a:t>
            </a:r>
            <a:r>
              <a:rPr lang="en"/>
              <a:t>), or facts, and the appeal to emotion (</a:t>
            </a:r>
            <a:r>
              <a:rPr i="1" lang="en"/>
              <a:t>pathos</a:t>
            </a:r>
            <a:r>
              <a:rPr lang="en"/>
              <a:t>) should be used sparingly.</a:t>
            </a:r>
            <a:endParaRPr/>
          </a:p>
          <a:p>
            <a:pPr indent="-342900" lvl="0" marL="457200" rtl="0" algn="l">
              <a:spcBef>
                <a:spcPts val="1000"/>
              </a:spcBef>
              <a:spcAft>
                <a:spcPts val="0"/>
              </a:spcAft>
              <a:buSzPts val="1800"/>
              <a:buChar char="●"/>
            </a:pPr>
            <a:r>
              <a:rPr lang="en"/>
              <a:t>But often, our writing becomes emotionally charged when we argue for a topic we care about. </a:t>
            </a:r>
            <a:endParaRPr/>
          </a:p>
          <a:p>
            <a:pPr indent="0" lvl="0" marL="457200" rtl="0" algn="l">
              <a:spcBef>
                <a:spcPts val="1000"/>
              </a:spcBef>
              <a:spcAft>
                <a:spcPts val="10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0" st="0"/>
                                            </p:txEl>
                                          </p:spTgt>
                                        </p:tgtEl>
                                        <p:attrNameLst>
                                          <p:attrName>style.visibility</p:attrName>
                                        </p:attrNameLst>
                                      </p:cBhvr>
                                      <p:to>
                                        <p:strVal val="visible"/>
                                      </p:to>
                                    </p:set>
                                    <p:animEffect filter="fade" transition="in">
                                      <p:cBhvr>
                                        <p:cTn dur="1000"/>
                                        <p:tgtEl>
                                          <p:spTgt spid="11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1" st="1"/>
                                            </p:txEl>
                                          </p:spTgt>
                                        </p:tgtEl>
                                        <p:attrNameLst>
                                          <p:attrName>style.visibility</p:attrName>
                                        </p:attrNameLst>
                                      </p:cBhvr>
                                      <p:to>
                                        <p:strVal val="visible"/>
                                      </p:to>
                                    </p:set>
                                    <p:animEffect filter="fade" transition="in">
                                      <p:cBhvr>
                                        <p:cTn dur="1000"/>
                                        <p:tgtEl>
                                          <p:spTgt spid="11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2" st="2"/>
                                            </p:txEl>
                                          </p:spTgt>
                                        </p:tgtEl>
                                        <p:attrNameLst>
                                          <p:attrName>style.visibility</p:attrName>
                                        </p:attrNameLst>
                                      </p:cBhvr>
                                      <p:to>
                                        <p:strVal val="visible"/>
                                      </p:to>
                                    </p:set>
                                    <p:animEffect filter="fade" transition="in">
                                      <p:cBhvr>
                                        <p:cTn dur="1000"/>
                                        <p:tgtEl>
                                          <p:spTgt spid="11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3" st="3"/>
                                            </p:txEl>
                                          </p:spTgt>
                                        </p:tgtEl>
                                        <p:attrNameLst>
                                          <p:attrName>style.visibility</p:attrName>
                                        </p:attrNameLst>
                                      </p:cBhvr>
                                      <p:to>
                                        <p:strVal val="visible"/>
                                      </p:to>
                                    </p:set>
                                    <p:animEffect filter="fade" transition="in">
                                      <p:cBhvr>
                                        <p:cTn dur="1000"/>
                                        <p:tgtEl>
                                          <p:spTgt spid="11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4" st="4"/>
                                            </p:txEl>
                                          </p:spTgt>
                                        </p:tgtEl>
                                        <p:attrNameLst>
                                          <p:attrName>style.visibility</p:attrName>
                                        </p:attrNameLst>
                                      </p:cBhvr>
                                      <p:to>
                                        <p:strVal val="visible"/>
                                      </p:to>
                                    </p:set>
                                    <p:animEffect filter="fade" transition="in">
                                      <p:cBhvr>
                                        <p:cTn dur="1000"/>
                                        <p:tgtEl>
                                          <p:spTgt spid="110">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Two “fixes” for overemotional / unprofessional writing</a:t>
            </a:r>
            <a:endParaRPr/>
          </a:p>
        </p:txBody>
      </p:sp>
      <p:sp>
        <p:nvSpPr>
          <p:cNvPr id="116" name="Google Shape;116;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SzPct val="100000"/>
              <a:buChar char="●"/>
            </a:pPr>
            <a:r>
              <a:rPr b="1" lang="en"/>
              <a:t>Stick to objective facts</a:t>
            </a:r>
            <a:endParaRPr b="1"/>
          </a:p>
          <a:p>
            <a:pPr indent="0" lvl="0" marL="0" rtl="0" algn="l">
              <a:spcBef>
                <a:spcPts val="1200"/>
              </a:spcBef>
              <a:spcAft>
                <a:spcPts val="0"/>
              </a:spcAft>
              <a:buNone/>
            </a:pPr>
            <a:r>
              <a:rPr lang="en"/>
              <a:t>Any student will tell you that the NAC library is always dirty and cluttered.</a:t>
            </a:r>
            <a:endParaRPr/>
          </a:p>
          <a:p>
            <a:pPr indent="-334327" lvl="0" marL="457200" rtl="0" algn="l">
              <a:spcBef>
                <a:spcPts val="1200"/>
              </a:spcBef>
              <a:spcAft>
                <a:spcPts val="0"/>
              </a:spcAft>
              <a:buSzPct val="100000"/>
              <a:buChar char="●"/>
            </a:pPr>
            <a:r>
              <a:rPr b="1" lang="en"/>
              <a:t>Be aware of </a:t>
            </a:r>
            <a:r>
              <a:rPr b="1" lang="en"/>
              <a:t>emotionally charged word choice - revise for neutrality</a:t>
            </a:r>
            <a:endParaRPr b="1"/>
          </a:p>
          <a:p>
            <a:pPr indent="0" lvl="0" marL="0" rtl="0" algn="l">
              <a:spcBef>
                <a:spcPts val="1200"/>
              </a:spcBef>
              <a:spcAft>
                <a:spcPts val="0"/>
              </a:spcAft>
              <a:buNone/>
            </a:pPr>
            <a:r>
              <a:rPr lang="en"/>
              <a:t>The last thing a scared student wants to see on campus with a virus spreading around is a dirty enclosed room with trash overflowing the garbage cans. </a:t>
            </a:r>
            <a:endParaRPr/>
          </a:p>
          <a:p>
            <a:pPr indent="-334327" lvl="0" marL="457200" rtl="0" algn="l">
              <a:spcBef>
                <a:spcPts val="1200"/>
              </a:spcBef>
              <a:spcAft>
                <a:spcPts val="0"/>
              </a:spcAft>
              <a:buSzPct val="100000"/>
              <a:buChar char="●"/>
            </a:pPr>
            <a:r>
              <a:rPr b="1" lang="en"/>
              <a:t>Remove first person / Replace with third person as needed</a:t>
            </a:r>
            <a:endParaRPr b="1"/>
          </a:p>
          <a:p>
            <a:pPr indent="0" lvl="0" marL="0" rtl="0" algn="l">
              <a:spcBef>
                <a:spcPts val="1200"/>
              </a:spcBef>
              <a:spcAft>
                <a:spcPts val="0"/>
              </a:spcAft>
              <a:buNone/>
            </a:pPr>
            <a:r>
              <a:rPr lang="en"/>
              <a:t>I would recommend at least every two hours the staff comes and gives the NAC library a cleaning. </a:t>
            </a:r>
            <a:endParaRPr/>
          </a:p>
          <a:p>
            <a:pPr indent="0" lvl="0" marL="0" rtl="0" algn="l">
              <a:spcBef>
                <a:spcPts val="1200"/>
              </a:spcBef>
              <a:spcAft>
                <a:spcPts val="12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0" st="0"/>
                                            </p:txEl>
                                          </p:spTgt>
                                        </p:tgtEl>
                                        <p:attrNameLst>
                                          <p:attrName>style.visibility</p:attrName>
                                        </p:attrNameLst>
                                      </p:cBhvr>
                                      <p:to>
                                        <p:strVal val="visible"/>
                                      </p:to>
                                    </p:set>
                                    <p:animEffect filter="fade" transition="in">
                                      <p:cBhvr>
                                        <p:cTn dur="1000"/>
                                        <p:tgtEl>
                                          <p:spTgt spid="11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1" st="1"/>
                                            </p:txEl>
                                          </p:spTgt>
                                        </p:tgtEl>
                                        <p:attrNameLst>
                                          <p:attrName>style.visibility</p:attrName>
                                        </p:attrNameLst>
                                      </p:cBhvr>
                                      <p:to>
                                        <p:strVal val="visible"/>
                                      </p:to>
                                    </p:set>
                                    <p:animEffect filter="fade" transition="in">
                                      <p:cBhvr>
                                        <p:cTn dur="1000"/>
                                        <p:tgtEl>
                                          <p:spTgt spid="11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2" st="2"/>
                                            </p:txEl>
                                          </p:spTgt>
                                        </p:tgtEl>
                                        <p:attrNameLst>
                                          <p:attrName>style.visibility</p:attrName>
                                        </p:attrNameLst>
                                      </p:cBhvr>
                                      <p:to>
                                        <p:strVal val="visible"/>
                                      </p:to>
                                    </p:set>
                                    <p:animEffect filter="fade" transition="in">
                                      <p:cBhvr>
                                        <p:cTn dur="1000"/>
                                        <p:tgtEl>
                                          <p:spTgt spid="11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3" st="3"/>
                                            </p:txEl>
                                          </p:spTgt>
                                        </p:tgtEl>
                                        <p:attrNameLst>
                                          <p:attrName>style.visibility</p:attrName>
                                        </p:attrNameLst>
                                      </p:cBhvr>
                                      <p:to>
                                        <p:strVal val="visible"/>
                                      </p:to>
                                    </p:set>
                                    <p:animEffect filter="fade" transition="in">
                                      <p:cBhvr>
                                        <p:cTn dur="1000"/>
                                        <p:tgtEl>
                                          <p:spTgt spid="11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4" st="4"/>
                                            </p:txEl>
                                          </p:spTgt>
                                        </p:tgtEl>
                                        <p:attrNameLst>
                                          <p:attrName>style.visibility</p:attrName>
                                        </p:attrNameLst>
                                      </p:cBhvr>
                                      <p:to>
                                        <p:strVal val="visible"/>
                                      </p:to>
                                    </p:set>
                                    <p:animEffect filter="fade" transition="in">
                                      <p:cBhvr>
                                        <p:cTn dur="1000"/>
                                        <p:tgtEl>
                                          <p:spTgt spid="11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5" st="5"/>
                                            </p:txEl>
                                          </p:spTgt>
                                        </p:tgtEl>
                                        <p:attrNameLst>
                                          <p:attrName>style.visibility</p:attrName>
                                        </p:attrNameLst>
                                      </p:cBhvr>
                                      <p:to>
                                        <p:strVal val="visible"/>
                                      </p:to>
                                    </p:set>
                                    <p:animEffect filter="fade" transition="in">
                                      <p:cBhvr>
                                        <p:cTn dur="1000"/>
                                        <p:tgtEl>
                                          <p:spTgt spid="11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6" st="6"/>
                                            </p:txEl>
                                          </p:spTgt>
                                        </p:tgtEl>
                                        <p:attrNameLst>
                                          <p:attrName>style.visibility</p:attrName>
                                        </p:attrNameLst>
                                      </p:cBhvr>
                                      <p:to>
                                        <p:strVal val="visible"/>
                                      </p:to>
                                    </p:set>
                                    <p:animEffect filter="fade" transition="in">
                                      <p:cBhvr>
                                        <p:cTn dur="1000"/>
                                        <p:tgtEl>
                                          <p:spTgt spid="116">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At the core, what IS a sentence? </a:t>
            </a:r>
            <a:endParaRPr/>
          </a:p>
        </p:txBody>
      </p:sp>
      <p:sp>
        <p:nvSpPr>
          <p:cNvPr id="61" name="Google Shape;61;p14"/>
          <p:cNvSpPr txBox="1"/>
          <p:nvPr>
            <p:ph idx="1" type="body"/>
          </p:nvPr>
        </p:nvSpPr>
        <p:spPr>
          <a:xfrm>
            <a:off x="311700" y="10962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 sentence expresses a complete idea. </a:t>
            </a:r>
            <a:endParaRPr/>
          </a:p>
          <a:p>
            <a:pPr indent="0" lvl="0" marL="0" rtl="0" algn="l">
              <a:spcBef>
                <a:spcPts val="1200"/>
              </a:spcBef>
              <a:spcAft>
                <a:spcPts val="0"/>
              </a:spcAft>
              <a:buNone/>
            </a:pPr>
            <a:r>
              <a:t/>
            </a:r>
            <a:endParaRPr/>
          </a:p>
          <a:p>
            <a:pPr indent="0" lvl="0" marL="457200" rtl="0" algn="l">
              <a:spcBef>
                <a:spcPts val="1200"/>
              </a:spcBef>
              <a:spcAft>
                <a:spcPts val="1200"/>
              </a:spcAft>
              <a:buNone/>
            </a:pPr>
            <a:r>
              <a:t/>
            </a:r>
            <a:endParaRPr/>
          </a:p>
        </p:txBody>
      </p:sp>
      <p:graphicFrame>
        <p:nvGraphicFramePr>
          <p:cNvPr id="62" name="Google Shape;62;p14"/>
          <p:cNvGraphicFramePr/>
          <p:nvPr/>
        </p:nvGraphicFramePr>
        <p:xfrm>
          <a:off x="708925" y="2012050"/>
          <a:ext cx="3000000" cy="3000000"/>
        </p:xfrm>
        <a:graphic>
          <a:graphicData uri="http://schemas.openxmlformats.org/drawingml/2006/table">
            <a:tbl>
              <a:tblPr>
                <a:noFill/>
                <a:tableStyleId>{5D715F9B-7702-464F-BE15-1279C4BFB617}</a:tableStyleId>
              </a:tblPr>
              <a:tblGrid>
                <a:gridCol w="3619500"/>
                <a:gridCol w="3619500"/>
              </a:tblGrid>
              <a:tr h="381000">
                <a:tc>
                  <a:txBody>
                    <a:bodyPr/>
                    <a:lstStyle/>
                    <a:p>
                      <a:pPr indent="0" lvl="0" marL="0" rtl="0" algn="l">
                        <a:spcBef>
                          <a:spcPts val="0"/>
                        </a:spcBef>
                        <a:spcAft>
                          <a:spcPts val="0"/>
                        </a:spcAft>
                        <a:buNone/>
                      </a:pPr>
                      <a:r>
                        <a:rPr b="1" lang="en"/>
                        <a:t>Issues with expressing our ideas</a:t>
                      </a:r>
                      <a:endParaRPr b="1"/>
                    </a:p>
                  </a:txBody>
                  <a:tcPr marT="91425" marB="91425" marR="91425" marL="91425"/>
                </a:tc>
                <a:tc>
                  <a:txBody>
                    <a:bodyPr/>
                    <a:lstStyle/>
                    <a:p>
                      <a:pPr indent="0" lvl="0" marL="0" rtl="0" algn="l">
                        <a:spcBef>
                          <a:spcPts val="0"/>
                        </a:spcBef>
                        <a:spcAft>
                          <a:spcPts val="0"/>
                        </a:spcAft>
                        <a:buNone/>
                      </a:pPr>
                      <a:r>
                        <a:rPr b="1" lang="en"/>
                        <a:t>Shows up as an issue as</a:t>
                      </a:r>
                      <a:r>
                        <a:rPr b="1" lang="en"/>
                        <a:t>...</a:t>
                      </a:r>
                      <a:r>
                        <a:rPr b="1" lang="en"/>
                        <a:t>.</a:t>
                      </a:r>
                      <a:endParaRPr b="1"/>
                    </a:p>
                  </a:txBody>
                  <a:tcPr marT="91425" marB="91425" marR="91425" marL="91425"/>
                </a:tc>
              </a:tr>
              <a:tr h="381000">
                <a:tc>
                  <a:txBody>
                    <a:bodyPr/>
                    <a:lstStyle/>
                    <a:p>
                      <a:pPr indent="0" lvl="0" marL="0" rtl="0" algn="l">
                        <a:spcBef>
                          <a:spcPts val="0"/>
                        </a:spcBef>
                        <a:spcAft>
                          <a:spcPts val="0"/>
                        </a:spcAft>
                        <a:buNone/>
                      </a:pPr>
                      <a:r>
                        <a:rPr lang="en"/>
                        <a:t>Incomplete</a:t>
                      </a:r>
                      <a:endParaRPr/>
                    </a:p>
                  </a:txBody>
                  <a:tcPr marT="91425" marB="91425" marR="91425" marL="91425"/>
                </a:tc>
                <a:tc>
                  <a:txBody>
                    <a:bodyPr/>
                    <a:lstStyle/>
                    <a:p>
                      <a:pPr indent="0" lvl="0" marL="0" rtl="0" algn="l">
                        <a:spcBef>
                          <a:spcPts val="0"/>
                        </a:spcBef>
                        <a:spcAft>
                          <a:spcPts val="0"/>
                        </a:spcAft>
                        <a:buNone/>
                      </a:pPr>
                      <a:r>
                        <a:rPr lang="en"/>
                        <a:t>sentence fragments</a:t>
                      </a:r>
                      <a:endParaRPr/>
                    </a:p>
                  </a:txBody>
                  <a:tcPr marT="91425" marB="91425" marR="91425" marL="91425"/>
                </a:tc>
              </a:tr>
              <a:tr h="381000">
                <a:tc>
                  <a:txBody>
                    <a:bodyPr/>
                    <a:lstStyle/>
                    <a:p>
                      <a:pPr indent="0" lvl="0" marL="0" rtl="0" algn="l">
                        <a:spcBef>
                          <a:spcPts val="0"/>
                        </a:spcBef>
                        <a:spcAft>
                          <a:spcPts val="0"/>
                        </a:spcAft>
                        <a:buNone/>
                      </a:pPr>
                      <a:r>
                        <a:rPr lang="en"/>
                        <a:t>Too small</a:t>
                      </a:r>
                      <a:endParaRPr/>
                    </a:p>
                  </a:txBody>
                  <a:tcPr marT="91425" marB="91425" marR="91425" marL="91425"/>
                </a:tc>
                <a:tc>
                  <a:txBody>
                    <a:bodyPr/>
                    <a:lstStyle/>
                    <a:p>
                      <a:pPr indent="0" lvl="0" marL="0" rtl="0" algn="l">
                        <a:spcBef>
                          <a:spcPts val="0"/>
                        </a:spcBef>
                        <a:spcAft>
                          <a:spcPts val="0"/>
                        </a:spcAft>
                        <a:buNone/>
                      </a:pPr>
                      <a:r>
                        <a:rPr lang="en"/>
                        <a:t>short, choppy, and/or simplistic sentences</a:t>
                      </a:r>
                      <a:endParaRPr/>
                    </a:p>
                  </a:txBody>
                  <a:tcPr marT="91425" marB="91425" marR="91425" marL="91425"/>
                </a:tc>
              </a:tr>
              <a:tr h="381000">
                <a:tc>
                  <a:txBody>
                    <a:bodyPr/>
                    <a:lstStyle/>
                    <a:p>
                      <a:pPr indent="0" lvl="0" marL="0" rtl="0" algn="l">
                        <a:spcBef>
                          <a:spcPts val="0"/>
                        </a:spcBef>
                        <a:spcAft>
                          <a:spcPts val="0"/>
                        </a:spcAft>
                        <a:buNone/>
                      </a:pPr>
                      <a:r>
                        <a:rPr lang="en"/>
                        <a:t>Too big</a:t>
                      </a:r>
                      <a:endParaRPr/>
                    </a:p>
                  </a:txBody>
                  <a:tcPr marT="91425" marB="91425" marR="91425" marL="91425"/>
                </a:tc>
                <a:tc>
                  <a:txBody>
                    <a:bodyPr/>
                    <a:lstStyle/>
                    <a:p>
                      <a:pPr indent="0" lvl="0" marL="0" rtl="0" algn="l">
                        <a:spcBef>
                          <a:spcPts val="0"/>
                        </a:spcBef>
                        <a:spcAft>
                          <a:spcPts val="0"/>
                        </a:spcAft>
                        <a:buNone/>
                      </a:pPr>
                      <a:r>
                        <a:rPr lang="en"/>
                        <a:t>r</a:t>
                      </a:r>
                      <a:r>
                        <a:rPr lang="en"/>
                        <a:t>un-on sentences</a:t>
                      </a:r>
                      <a:endParaRPr/>
                    </a:p>
                  </a:txBody>
                  <a:tcPr marT="91425" marB="91425" marR="91425" marL="91425"/>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gtEl>
                                        <p:attrNameLst>
                                          <p:attrName>style.visibility</p:attrName>
                                        </p:attrNameLst>
                                      </p:cBhvr>
                                      <p:to>
                                        <p:strVal val="visible"/>
                                      </p:to>
                                    </p:set>
                                    <p:animEffect filter="fade" transition="in">
                                      <p:cBhvr>
                                        <p:cTn dur="1000"/>
                                        <p:tgtEl>
                                          <p:spTgt spid="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
                                        </p:tgtEl>
                                        <p:attrNameLst>
                                          <p:attrName>style.visibility</p:attrName>
                                        </p:attrNameLst>
                                      </p:cBhvr>
                                      <p:to>
                                        <p:strVal val="visible"/>
                                      </p:to>
                                    </p:set>
                                    <p:animEffect filter="fade" transition="in">
                                      <p:cBhvr>
                                        <p:cTn dur="1000"/>
                                        <p:tgtEl>
                                          <p:spTgt spid="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When a sentence (or idea) is incomplete...</a:t>
            </a:r>
            <a:endParaRPr/>
          </a:p>
        </p:txBody>
      </p:sp>
      <p:sp>
        <p:nvSpPr>
          <p:cNvPr id="68" name="Google Shape;68;p15"/>
          <p:cNvSpPr txBox="1"/>
          <p:nvPr>
            <p:ph idx="1" type="body"/>
          </p:nvPr>
        </p:nvSpPr>
        <p:spPr>
          <a:xfrm>
            <a:off x="64400" y="1094950"/>
            <a:ext cx="9008100" cy="39288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All sentences must contain a subject and predicate </a:t>
            </a:r>
            <a:endParaRPr/>
          </a:p>
          <a:p>
            <a:pPr indent="-317500" lvl="1" marL="914400" rtl="0" algn="l">
              <a:spcBef>
                <a:spcPts val="0"/>
              </a:spcBef>
              <a:spcAft>
                <a:spcPts val="0"/>
              </a:spcAft>
              <a:buSzPts val="1400"/>
              <a:buChar char="○"/>
            </a:pPr>
            <a:r>
              <a:rPr lang="en"/>
              <a:t>To avoid grammar-ese, let’s just say that a predicate must contain a verb, or an action</a:t>
            </a:r>
            <a:endParaRPr/>
          </a:p>
          <a:p>
            <a:pPr indent="-394425" lvl="1" marL="914400" rtl="0" algn="l">
              <a:spcBef>
                <a:spcPts val="0"/>
              </a:spcBef>
              <a:spcAft>
                <a:spcPts val="0"/>
              </a:spcAft>
              <a:buSzPts val="2611"/>
              <a:buChar char="○"/>
            </a:pPr>
            <a:r>
              <a:rPr lang="en" sz="2611"/>
              <a:t>Thus a sentence, or an idea, in its most basic form must contain </a:t>
            </a:r>
            <a:r>
              <a:rPr b="1" lang="en" sz="2611"/>
              <a:t>someone/something </a:t>
            </a:r>
            <a:r>
              <a:rPr b="1" lang="en" sz="2611" u="sng"/>
              <a:t>doing</a:t>
            </a:r>
            <a:r>
              <a:rPr b="1" lang="en" sz="2611"/>
              <a:t> </a:t>
            </a:r>
            <a:r>
              <a:rPr lang="en" sz="2611"/>
              <a:t>something. </a:t>
            </a:r>
            <a:endParaRPr sz="2611"/>
          </a:p>
          <a:p>
            <a:pPr indent="0" lvl="0" marL="457200" rtl="0" algn="l">
              <a:spcBef>
                <a:spcPts val="1200"/>
              </a:spcBef>
              <a:spcAft>
                <a:spcPts val="0"/>
              </a:spcAft>
              <a:buNone/>
            </a:pPr>
            <a:r>
              <a:rPr i="1" lang="en"/>
              <a:t>Subject is </a:t>
            </a:r>
            <a:r>
              <a:rPr b="1" i="1" lang="en"/>
              <a:t>bold</a:t>
            </a:r>
            <a:r>
              <a:rPr i="1" lang="en"/>
              <a:t>, verb (within the predicate) is </a:t>
            </a:r>
            <a:r>
              <a:rPr i="1" lang="en" u="sng"/>
              <a:t>underlined</a:t>
            </a:r>
            <a:endParaRPr i="1" u="sng"/>
          </a:p>
          <a:p>
            <a:pPr indent="0" lvl="0" marL="914400" rtl="0" algn="l">
              <a:spcBef>
                <a:spcPts val="1200"/>
              </a:spcBef>
              <a:spcAft>
                <a:spcPts val="0"/>
              </a:spcAft>
              <a:buNone/>
            </a:pPr>
            <a:r>
              <a:rPr b="1" lang="en"/>
              <a:t>People </a:t>
            </a:r>
            <a:r>
              <a:rPr lang="en" u="sng"/>
              <a:t>waste </a:t>
            </a:r>
            <a:r>
              <a:rPr lang="en"/>
              <a:t>countless hours collectively waiting for subway trains.</a:t>
            </a:r>
            <a:endParaRPr/>
          </a:p>
          <a:p>
            <a:pPr indent="0" lvl="0" marL="914400" rtl="0" algn="l">
              <a:spcBef>
                <a:spcPts val="1200"/>
              </a:spcBef>
              <a:spcAft>
                <a:spcPts val="1200"/>
              </a:spcAft>
              <a:buNone/>
            </a:pPr>
            <a:r>
              <a:rPr lang="en"/>
              <a:t>Fragment: </a:t>
            </a:r>
            <a:r>
              <a:rPr lang="en"/>
              <a:t>People</a:t>
            </a:r>
            <a:r>
              <a:rPr lang="en"/>
              <a:t> have to get to work. </a:t>
            </a:r>
            <a:r>
              <a:rPr lang="en"/>
              <a:t>But</a:t>
            </a:r>
            <a:r>
              <a:rPr lang="en"/>
              <a:t> waste countless hours collectively waiting for subway trains.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
                                            <p:txEl>
                                              <p:pRg end="0" st="0"/>
                                            </p:txEl>
                                          </p:spTgt>
                                        </p:tgtEl>
                                        <p:attrNameLst>
                                          <p:attrName>style.visibility</p:attrName>
                                        </p:attrNameLst>
                                      </p:cBhvr>
                                      <p:to>
                                        <p:strVal val="visible"/>
                                      </p:to>
                                    </p:set>
                                    <p:animEffect filter="fade" transition="in">
                                      <p:cBhvr>
                                        <p:cTn dur="1000"/>
                                        <p:tgtEl>
                                          <p:spTgt spid="6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
                                            <p:txEl>
                                              <p:pRg end="1" st="1"/>
                                            </p:txEl>
                                          </p:spTgt>
                                        </p:tgtEl>
                                        <p:attrNameLst>
                                          <p:attrName>style.visibility</p:attrName>
                                        </p:attrNameLst>
                                      </p:cBhvr>
                                      <p:to>
                                        <p:strVal val="visible"/>
                                      </p:to>
                                    </p:set>
                                    <p:animEffect filter="fade" transition="in">
                                      <p:cBhvr>
                                        <p:cTn dur="1000"/>
                                        <p:tgtEl>
                                          <p:spTgt spid="6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
                                            <p:txEl>
                                              <p:pRg end="2" st="2"/>
                                            </p:txEl>
                                          </p:spTgt>
                                        </p:tgtEl>
                                        <p:attrNameLst>
                                          <p:attrName>style.visibility</p:attrName>
                                        </p:attrNameLst>
                                      </p:cBhvr>
                                      <p:to>
                                        <p:strVal val="visible"/>
                                      </p:to>
                                    </p:set>
                                    <p:animEffect filter="fade" transition="in">
                                      <p:cBhvr>
                                        <p:cTn dur="1000"/>
                                        <p:tgtEl>
                                          <p:spTgt spid="6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
                                            <p:txEl>
                                              <p:pRg end="3" st="3"/>
                                            </p:txEl>
                                          </p:spTgt>
                                        </p:tgtEl>
                                        <p:attrNameLst>
                                          <p:attrName>style.visibility</p:attrName>
                                        </p:attrNameLst>
                                      </p:cBhvr>
                                      <p:to>
                                        <p:strVal val="visible"/>
                                      </p:to>
                                    </p:set>
                                    <p:animEffect filter="fade" transition="in">
                                      <p:cBhvr>
                                        <p:cTn dur="1000"/>
                                        <p:tgtEl>
                                          <p:spTgt spid="6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
                                            <p:txEl>
                                              <p:pRg end="4" st="4"/>
                                            </p:txEl>
                                          </p:spTgt>
                                        </p:tgtEl>
                                        <p:attrNameLst>
                                          <p:attrName>style.visibility</p:attrName>
                                        </p:attrNameLst>
                                      </p:cBhvr>
                                      <p:to>
                                        <p:strVal val="visible"/>
                                      </p:to>
                                    </p:set>
                                    <p:animEffect filter="fade" transition="in">
                                      <p:cBhvr>
                                        <p:cTn dur="1000"/>
                                        <p:tgtEl>
                                          <p:spTgt spid="6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
                                            <p:txEl>
                                              <p:pRg end="5" st="5"/>
                                            </p:txEl>
                                          </p:spTgt>
                                        </p:tgtEl>
                                        <p:attrNameLst>
                                          <p:attrName>style.visibility</p:attrName>
                                        </p:attrNameLst>
                                      </p:cBhvr>
                                      <p:to>
                                        <p:strVal val="visible"/>
                                      </p:to>
                                    </p:set>
                                    <p:animEffect filter="fade" transition="in">
                                      <p:cBhvr>
                                        <p:cTn dur="1000"/>
                                        <p:tgtEl>
                                          <p:spTgt spid="68">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(cont’d) </a:t>
            </a:r>
            <a:r>
              <a:rPr lang="en"/>
              <a:t>When a sentence (or idea) is incomplete...</a:t>
            </a:r>
            <a:endParaRPr/>
          </a:p>
          <a:p>
            <a:pPr indent="0" lvl="0" marL="0" rtl="0" algn="l">
              <a:spcBef>
                <a:spcPts val="0"/>
              </a:spcBef>
              <a:spcAft>
                <a:spcPts val="0"/>
              </a:spcAft>
              <a:buNone/>
            </a:pPr>
            <a:r>
              <a:t/>
            </a:r>
            <a:endParaRPr/>
          </a:p>
        </p:txBody>
      </p:sp>
      <p:sp>
        <p:nvSpPr>
          <p:cNvPr id="74" name="Google Shape;74;p16"/>
          <p:cNvSpPr txBox="1"/>
          <p:nvPr>
            <p:ph idx="1" type="body"/>
          </p:nvPr>
        </p:nvSpPr>
        <p:spPr>
          <a:xfrm>
            <a:off x="311700" y="1152475"/>
            <a:ext cx="8520600" cy="3844200"/>
          </a:xfrm>
          <a:prstGeom prst="rect">
            <a:avLst/>
          </a:prstGeom>
        </p:spPr>
        <p:txBody>
          <a:bodyPr anchorCtr="0" anchor="t" bIns="91425" lIns="91425" spcFirstLastPara="1" rIns="91425" wrap="square" tIns="91425">
            <a:normAutofit fontScale="85000" lnSpcReduction="10000"/>
          </a:bodyPr>
          <a:lstStyle/>
          <a:p>
            <a:pPr indent="-325755" lvl="0" marL="457200" rtl="0" algn="l">
              <a:spcBef>
                <a:spcPts val="0"/>
              </a:spcBef>
              <a:spcAft>
                <a:spcPts val="0"/>
              </a:spcAft>
              <a:buSzPct val="100000"/>
              <a:buChar char="●"/>
            </a:pPr>
            <a:r>
              <a:rPr lang="en"/>
              <a:t>Incomplete sentences, or fragments, are missing either a subject or predicate</a:t>
            </a:r>
            <a:endParaRPr/>
          </a:p>
          <a:p>
            <a:pPr indent="0" lvl="0" marL="457200" rtl="0" algn="l">
              <a:spcBef>
                <a:spcPts val="1200"/>
              </a:spcBef>
              <a:spcAft>
                <a:spcPts val="0"/>
              </a:spcAft>
              <a:buClr>
                <a:schemeClr val="dk1"/>
              </a:buClr>
              <a:buSzPct val="61111"/>
              <a:buFont typeface="Arial"/>
              <a:buNone/>
            </a:pPr>
            <a:r>
              <a:rPr lang="en"/>
              <a:t>“Now, there are a handful of solutions that can be brought up immediately. For example, hourly checkups and strict maintenance of these escalators throughout the day.”</a:t>
            </a:r>
            <a:endParaRPr/>
          </a:p>
          <a:p>
            <a:pPr indent="0" lvl="0" marL="457200" rtl="0" algn="l">
              <a:spcBef>
                <a:spcPts val="1200"/>
              </a:spcBef>
              <a:spcAft>
                <a:spcPts val="0"/>
              </a:spcAft>
              <a:buClr>
                <a:schemeClr val="dk1"/>
              </a:buClr>
              <a:buSzPct val="61111"/>
              <a:buFont typeface="Arial"/>
              <a:buNone/>
            </a:pPr>
            <a:r>
              <a:rPr lang="en"/>
              <a:t>Sure, the sentence below has multiple subjects and predicates (we won’t get into it!), but what do you notice is missing in the second sentence? </a:t>
            </a:r>
            <a:endParaRPr/>
          </a:p>
          <a:p>
            <a:pPr indent="457200" lvl="0" marL="0" rtl="0" algn="l">
              <a:spcBef>
                <a:spcPts val="1200"/>
              </a:spcBef>
              <a:spcAft>
                <a:spcPts val="0"/>
              </a:spcAft>
              <a:buClr>
                <a:schemeClr val="dk1"/>
              </a:buClr>
              <a:buSzPct val="61111"/>
              <a:buFont typeface="Arial"/>
              <a:buNone/>
            </a:pPr>
            <a:r>
              <a:rPr lang="en"/>
              <a:t>“In order to combat the frequent failing of escalators we propose that the service department at CCNY perform checkups on a regular basis to help ensure that the escalators at the NAC are operating properly. As well as perform maintenance more frequently to ensure that the escalators are going to be capable of transporting staff and students between floors without any issues.”</a:t>
            </a:r>
            <a:endParaRPr/>
          </a:p>
          <a:p>
            <a:pPr indent="0" lvl="0" marL="914400" rtl="0" algn="l">
              <a:spcBef>
                <a:spcPts val="1200"/>
              </a:spcBef>
              <a:spcAft>
                <a:spcPts val="1200"/>
              </a:spcAft>
              <a:buNone/>
            </a:pPr>
            <a:r>
              <a:rPr lang="en"/>
              <a:t>How would you revise these these two examples, specifically the second sentence in each, to be a complete sentence/idea?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0" st="0"/>
                                            </p:txEl>
                                          </p:spTgt>
                                        </p:tgtEl>
                                        <p:attrNameLst>
                                          <p:attrName>style.visibility</p:attrName>
                                        </p:attrNameLst>
                                      </p:cBhvr>
                                      <p:to>
                                        <p:strVal val="visible"/>
                                      </p:to>
                                    </p:set>
                                    <p:animEffect filter="fade" transition="in">
                                      <p:cBhvr>
                                        <p:cTn dur="1000"/>
                                        <p:tgtEl>
                                          <p:spTgt spid="7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1" st="1"/>
                                            </p:txEl>
                                          </p:spTgt>
                                        </p:tgtEl>
                                        <p:attrNameLst>
                                          <p:attrName>style.visibility</p:attrName>
                                        </p:attrNameLst>
                                      </p:cBhvr>
                                      <p:to>
                                        <p:strVal val="visible"/>
                                      </p:to>
                                    </p:set>
                                    <p:animEffect filter="fade" transition="in">
                                      <p:cBhvr>
                                        <p:cTn dur="1000"/>
                                        <p:tgtEl>
                                          <p:spTgt spid="7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2" st="2"/>
                                            </p:txEl>
                                          </p:spTgt>
                                        </p:tgtEl>
                                        <p:attrNameLst>
                                          <p:attrName>style.visibility</p:attrName>
                                        </p:attrNameLst>
                                      </p:cBhvr>
                                      <p:to>
                                        <p:strVal val="visible"/>
                                      </p:to>
                                    </p:set>
                                    <p:animEffect filter="fade" transition="in">
                                      <p:cBhvr>
                                        <p:cTn dur="1000"/>
                                        <p:tgtEl>
                                          <p:spTgt spid="7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3" st="3"/>
                                            </p:txEl>
                                          </p:spTgt>
                                        </p:tgtEl>
                                        <p:attrNameLst>
                                          <p:attrName>style.visibility</p:attrName>
                                        </p:attrNameLst>
                                      </p:cBhvr>
                                      <p:to>
                                        <p:strVal val="visible"/>
                                      </p:to>
                                    </p:set>
                                    <p:animEffect filter="fade" transition="in">
                                      <p:cBhvr>
                                        <p:cTn dur="1000"/>
                                        <p:tgtEl>
                                          <p:spTgt spid="7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4" st="4"/>
                                            </p:txEl>
                                          </p:spTgt>
                                        </p:tgtEl>
                                        <p:attrNameLst>
                                          <p:attrName>style.visibility</p:attrName>
                                        </p:attrNameLst>
                                      </p:cBhvr>
                                      <p:to>
                                        <p:strVal val="visible"/>
                                      </p:to>
                                    </p:set>
                                    <p:animEffect filter="fade" transition="in">
                                      <p:cBhvr>
                                        <p:cTn dur="1000"/>
                                        <p:tgtEl>
                                          <p:spTgt spid="74">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When a sentence (or idea) is too small...</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As a general rule, academic writing is written in longer, more complex sentences to convey complexity and nuance of ideas.</a:t>
            </a:r>
            <a:endParaRPr/>
          </a:p>
          <a:p>
            <a:pPr indent="-317500" lvl="1" marL="914400" rtl="0" algn="l">
              <a:spcBef>
                <a:spcPts val="1000"/>
              </a:spcBef>
              <a:spcAft>
                <a:spcPts val="0"/>
              </a:spcAft>
              <a:buSzPts val="1400"/>
              <a:buChar char="○"/>
            </a:pPr>
            <a:r>
              <a:rPr lang="en"/>
              <a:t>Note: Contrast this with writing for entertainment, where sentence length variety is desired.</a:t>
            </a:r>
            <a:endParaRPr/>
          </a:p>
          <a:p>
            <a:pPr indent="-342900" lvl="0" marL="457200" rtl="0" algn="l">
              <a:spcBef>
                <a:spcPts val="1000"/>
              </a:spcBef>
              <a:spcAft>
                <a:spcPts val="0"/>
              </a:spcAft>
              <a:buSzPts val="1800"/>
              <a:buChar char="●"/>
            </a:pPr>
            <a:r>
              <a:rPr lang="en"/>
              <a:t> Although combining shorter sentences to create longer ones is a simple way to address this problem, writing in longer sentences is also a matter of expanding one’s ideas and nuance of thought.</a:t>
            </a:r>
            <a:endParaRPr/>
          </a:p>
          <a:p>
            <a:pPr indent="-342900" lvl="0" marL="457200" rtl="0" algn="l">
              <a:spcBef>
                <a:spcPts val="1000"/>
              </a:spcBef>
              <a:spcAft>
                <a:spcPts val="0"/>
              </a:spcAft>
              <a:buSzPts val="1800"/>
              <a:buChar char="●"/>
            </a:pPr>
            <a:r>
              <a:rPr lang="en"/>
              <a:t>So other than combining sentences, there are two other ways you can write in a more academic fashion: </a:t>
            </a:r>
            <a:endParaRPr/>
          </a:p>
          <a:p>
            <a:pPr indent="0" lvl="0" marL="457200" rtl="0" algn="l">
              <a:spcBef>
                <a:spcPts val="1000"/>
              </a:spcBef>
              <a:spcAft>
                <a:spcPts val="12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
                                            <p:txEl>
                                              <p:pRg end="0" st="0"/>
                                            </p:txEl>
                                          </p:spTgt>
                                        </p:tgtEl>
                                        <p:attrNameLst>
                                          <p:attrName>style.visibility</p:attrName>
                                        </p:attrNameLst>
                                      </p:cBhvr>
                                      <p:to>
                                        <p:strVal val="visible"/>
                                      </p:to>
                                    </p:set>
                                    <p:animEffect filter="fade" transition="in">
                                      <p:cBhvr>
                                        <p:cTn dur="1000"/>
                                        <p:tgtEl>
                                          <p:spTgt spid="8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
                                            <p:txEl>
                                              <p:pRg end="1" st="1"/>
                                            </p:txEl>
                                          </p:spTgt>
                                        </p:tgtEl>
                                        <p:attrNameLst>
                                          <p:attrName>style.visibility</p:attrName>
                                        </p:attrNameLst>
                                      </p:cBhvr>
                                      <p:to>
                                        <p:strVal val="visible"/>
                                      </p:to>
                                    </p:set>
                                    <p:animEffect filter="fade" transition="in">
                                      <p:cBhvr>
                                        <p:cTn dur="1000"/>
                                        <p:tgtEl>
                                          <p:spTgt spid="8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
                                            <p:txEl>
                                              <p:pRg end="2" st="2"/>
                                            </p:txEl>
                                          </p:spTgt>
                                        </p:tgtEl>
                                        <p:attrNameLst>
                                          <p:attrName>style.visibility</p:attrName>
                                        </p:attrNameLst>
                                      </p:cBhvr>
                                      <p:to>
                                        <p:strVal val="visible"/>
                                      </p:to>
                                    </p:set>
                                    <p:animEffect filter="fade" transition="in">
                                      <p:cBhvr>
                                        <p:cTn dur="1000"/>
                                        <p:tgtEl>
                                          <p:spTgt spid="8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
                                            <p:txEl>
                                              <p:pRg end="3" st="3"/>
                                            </p:txEl>
                                          </p:spTgt>
                                        </p:tgtEl>
                                        <p:attrNameLst>
                                          <p:attrName>style.visibility</p:attrName>
                                        </p:attrNameLst>
                                      </p:cBhvr>
                                      <p:to>
                                        <p:strVal val="visible"/>
                                      </p:to>
                                    </p:set>
                                    <p:animEffect filter="fade" transition="in">
                                      <p:cBhvr>
                                        <p:cTn dur="1000"/>
                                        <p:tgtEl>
                                          <p:spTgt spid="8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
                                            <p:txEl>
                                              <p:pRg end="4" st="4"/>
                                            </p:txEl>
                                          </p:spTgt>
                                        </p:tgtEl>
                                        <p:attrNameLst>
                                          <p:attrName>style.visibility</p:attrName>
                                        </p:attrNameLst>
                                      </p:cBhvr>
                                      <p:to>
                                        <p:strVal val="visible"/>
                                      </p:to>
                                    </p:set>
                                    <p:animEffect filter="fade" transition="in">
                                      <p:cBhvr>
                                        <p:cTn dur="1000"/>
                                        <p:tgtEl>
                                          <p:spTgt spid="80">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(cont’d) </a:t>
            </a:r>
            <a:r>
              <a:rPr lang="en"/>
              <a:t>When a sentence (or idea) is too small...</a:t>
            </a:r>
            <a:endParaRPr/>
          </a:p>
          <a:p>
            <a:pPr indent="0" lvl="0" marL="0" rtl="0" algn="l">
              <a:spcBef>
                <a:spcPts val="0"/>
              </a:spcBef>
              <a:spcAft>
                <a:spcPts val="0"/>
              </a:spcAft>
              <a:buNone/>
            </a:pPr>
            <a:r>
              <a:t/>
            </a:r>
            <a:endParaRPr/>
          </a:p>
        </p:txBody>
      </p:sp>
      <p:sp>
        <p:nvSpPr>
          <p:cNvPr id="86" name="Google Shape;86;p18"/>
          <p:cNvSpPr txBox="1"/>
          <p:nvPr>
            <p:ph idx="1" type="body"/>
          </p:nvPr>
        </p:nvSpPr>
        <p:spPr>
          <a:xfrm>
            <a:off x="311700" y="1152475"/>
            <a:ext cx="8520600" cy="3750600"/>
          </a:xfrm>
          <a:prstGeom prst="rect">
            <a:avLst/>
          </a:prstGeom>
        </p:spPr>
        <p:txBody>
          <a:bodyPr anchorCtr="0" anchor="t" bIns="91425" lIns="91425" spcFirstLastPara="1" rIns="91425" wrap="square" tIns="91425">
            <a:normAutofit fontScale="85000" lnSpcReduction="20000"/>
          </a:bodyPr>
          <a:lstStyle/>
          <a:p>
            <a:pPr indent="-325755" lvl="0" marL="457200" rtl="0" algn="l">
              <a:spcBef>
                <a:spcPts val="0"/>
              </a:spcBef>
              <a:spcAft>
                <a:spcPts val="0"/>
              </a:spcAft>
              <a:buSzPct val="127397"/>
              <a:buChar char="●"/>
            </a:pPr>
            <a:r>
              <a:rPr lang="en"/>
              <a:t>Create </a:t>
            </a:r>
            <a:r>
              <a:rPr b="1" lang="en" u="sng"/>
              <a:t>compound </a:t>
            </a:r>
            <a:r>
              <a:rPr lang="en"/>
              <a:t>sentences by using the acronym FANBOYS (</a:t>
            </a:r>
            <a:r>
              <a:rPr b="1" lang="en"/>
              <a:t>for, and, nor, but, or, yet, so</a:t>
            </a:r>
            <a:r>
              <a:rPr lang="en"/>
              <a:t>)</a:t>
            </a:r>
            <a:r>
              <a:rPr lang="en" sz="1412"/>
              <a:t> (in grammar-ese, these are coordinating conjunctions) </a:t>
            </a:r>
            <a:endParaRPr sz="1412"/>
          </a:p>
          <a:p>
            <a:pPr indent="-325755" lvl="0" marL="457200" rtl="0" algn="l">
              <a:spcBef>
                <a:spcPts val="1000"/>
              </a:spcBef>
              <a:spcAft>
                <a:spcPts val="0"/>
              </a:spcAft>
              <a:buSzPct val="127397"/>
              <a:buChar char="●"/>
            </a:pPr>
            <a:r>
              <a:rPr lang="en"/>
              <a:t>Create </a:t>
            </a:r>
            <a:r>
              <a:rPr b="1" lang="en" u="sng"/>
              <a:t>complex </a:t>
            </a:r>
            <a:r>
              <a:rPr lang="en"/>
              <a:t>sentences by using the acronym WABBITS (</a:t>
            </a:r>
            <a:r>
              <a:rPr b="1" lang="en"/>
              <a:t>when, after, because, before, if, then, so</a:t>
            </a:r>
            <a:r>
              <a:rPr lang="en"/>
              <a:t>) </a:t>
            </a:r>
            <a:r>
              <a:rPr lang="en" sz="1412"/>
              <a:t>(in grammar-ese these are subordinating conjunctions) </a:t>
            </a:r>
            <a:endParaRPr sz="1412"/>
          </a:p>
          <a:p>
            <a:pPr indent="-325755" lvl="0" marL="457200" rtl="0" algn="l">
              <a:spcBef>
                <a:spcPts val="1000"/>
              </a:spcBef>
              <a:spcAft>
                <a:spcPts val="0"/>
              </a:spcAft>
              <a:buSzPct val="100000"/>
              <a:buChar char="●"/>
            </a:pPr>
            <a:r>
              <a:rPr lang="en"/>
              <a:t>You will notice that as you build more nuanced ideas/sentences, your vocabulary will also need to expand to encompass these ideas. </a:t>
            </a:r>
            <a:endParaRPr/>
          </a:p>
          <a:p>
            <a:pPr indent="0" lvl="0" marL="0" rtl="0" algn="l">
              <a:spcBef>
                <a:spcPts val="1000"/>
              </a:spcBef>
              <a:spcAft>
                <a:spcPts val="0"/>
              </a:spcAft>
              <a:buNone/>
            </a:pPr>
            <a:r>
              <a:rPr i="1" lang="en"/>
              <a:t>There are places such as the Marshak Science building where Wi-Fi is not working well. The connection is very poor outside as well. I and a group of students want to solve this problem. Please contact me for the further discussion of it.</a:t>
            </a:r>
            <a:endParaRPr i="1"/>
          </a:p>
          <a:p>
            <a:pPr indent="0" lvl="0" marL="0" rtl="0" algn="l">
              <a:spcBef>
                <a:spcPts val="1200"/>
              </a:spcBef>
              <a:spcAft>
                <a:spcPts val="1200"/>
              </a:spcAft>
              <a:buNone/>
            </a:pPr>
            <a:r>
              <a:rPr i="1" lang="en"/>
              <a:t>In E-learning, the students study from home or any other place that is most convenient for them. They can acquire learning material online. The study materials in online education could be texts, audio, notes, videos, and images. However, the method of study has its benefits and various drawbacks too.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0" st="0"/>
                                            </p:txEl>
                                          </p:spTgt>
                                        </p:tgtEl>
                                        <p:attrNameLst>
                                          <p:attrName>style.visibility</p:attrName>
                                        </p:attrNameLst>
                                      </p:cBhvr>
                                      <p:to>
                                        <p:strVal val="visible"/>
                                      </p:to>
                                    </p:set>
                                    <p:animEffect filter="fade" transition="in">
                                      <p:cBhvr>
                                        <p:cTn dur="1000"/>
                                        <p:tgtEl>
                                          <p:spTgt spid="8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1" st="1"/>
                                            </p:txEl>
                                          </p:spTgt>
                                        </p:tgtEl>
                                        <p:attrNameLst>
                                          <p:attrName>style.visibility</p:attrName>
                                        </p:attrNameLst>
                                      </p:cBhvr>
                                      <p:to>
                                        <p:strVal val="visible"/>
                                      </p:to>
                                    </p:set>
                                    <p:animEffect filter="fade" transition="in">
                                      <p:cBhvr>
                                        <p:cTn dur="1000"/>
                                        <p:tgtEl>
                                          <p:spTgt spid="8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2" st="2"/>
                                            </p:txEl>
                                          </p:spTgt>
                                        </p:tgtEl>
                                        <p:attrNameLst>
                                          <p:attrName>style.visibility</p:attrName>
                                        </p:attrNameLst>
                                      </p:cBhvr>
                                      <p:to>
                                        <p:strVal val="visible"/>
                                      </p:to>
                                    </p:set>
                                    <p:animEffect filter="fade" transition="in">
                                      <p:cBhvr>
                                        <p:cTn dur="1000"/>
                                        <p:tgtEl>
                                          <p:spTgt spid="8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3" st="3"/>
                                            </p:txEl>
                                          </p:spTgt>
                                        </p:tgtEl>
                                        <p:attrNameLst>
                                          <p:attrName>style.visibility</p:attrName>
                                        </p:attrNameLst>
                                      </p:cBhvr>
                                      <p:to>
                                        <p:strVal val="visible"/>
                                      </p:to>
                                    </p:set>
                                    <p:animEffect filter="fade" transition="in">
                                      <p:cBhvr>
                                        <p:cTn dur="1000"/>
                                        <p:tgtEl>
                                          <p:spTgt spid="8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4" st="4"/>
                                            </p:txEl>
                                          </p:spTgt>
                                        </p:tgtEl>
                                        <p:attrNameLst>
                                          <p:attrName>style.visibility</p:attrName>
                                        </p:attrNameLst>
                                      </p:cBhvr>
                                      <p:to>
                                        <p:strVal val="visible"/>
                                      </p:to>
                                    </p:set>
                                    <p:animEffect filter="fade" transition="in">
                                      <p:cBhvr>
                                        <p:cTn dur="1000"/>
                                        <p:tgtEl>
                                          <p:spTgt spid="86">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When a sentence (or idea) is too big...</a:t>
            </a:r>
            <a:endParaRPr/>
          </a:p>
        </p:txBody>
      </p:sp>
      <p:sp>
        <p:nvSpPr>
          <p:cNvPr id="92" name="Google Shape;92;p19"/>
          <p:cNvSpPr txBox="1"/>
          <p:nvPr>
            <p:ph idx="1" type="body"/>
          </p:nvPr>
        </p:nvSpPr>
        <p:spPr>
          <a:xfrm>
            <a:off x="311700" y="1152475"/>
            <a:ext cx="8520600" cy="38412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SzPct val="100000"/>
              <a:buChar char="●"/>
            </a:pPr>
            <a:r>
              <a:rPr lang="en"/>
              <a:t>Longer sentences do not always equal being more articulate in expressing complex ideas. </a:t>
            </a:r>
            <a:endParaRPr/>
          </a:p>
          <a:p>
            <a:pPr indent="-334327" lvl="0" marL="457200" rtl="0" algn="l">
              <a:spcBef>
                <a:spcPts val="0"/>
              </a:spcBef>
              <a:spcAft>
                <a:spcPts val="0"/>
              </a:spcAft>
              <a:buSzPct val="100000"/>
              <a:buChar char="●"/>
            </a:pPr>
            <a:r>
              <a:rPr lang="en"/>
              <a:t>Run-on sentences try to express too much at one time and risk confusing logical order and exhausting the reader.</a:t>
            </a:r>
            <a:endParaRPr/>
          </a:p>
          <a:p>
            <a:pPr indent="-334327" lvl="0" marL="457200" rtl="0" algn="l">
              <a:spcBef>
                <a:spcPts val="0"/>
              </a:spcBef>
              <a:spcAft>
                <a:spcPts val="0"/>
              </a:spcAft>
              <a:buSzPct val="100000"/>
              <a:buChar char="●"/>
            </a:pPr>
            <a:r>
              <a:rPr lang="en"/>
              <a:t>Often, a run-on sentence contains too many conjunctions (FANBOYS or WABBITS), especially the conjunction </a:t>
            </a:r>
            <a:r>
              <a:rPr i="1" lang="en"/>
              <a:t>and</a:t>
            </a:r>
            <a:r>
              <a:rPr lang="en"/>
              <a:t>. Revising a run-on sentence may require changing punctuation (commas, periods, colons, semicolons), vocabulary, and/or phrasing.</a:t>
            </a:r>
            <a:endParaRPr/>
          </a:p>
          <a:p>
            <a:pPr indent="-334327" lvl="0" marL="457200" rtl="0" algn="l">
              <a:spcBef>
                <a:spcPts val="0"/>
              </a:spcBef>
              <a:spcAft>
                <a:spcPts val="0"/>
              </a:spcAft>
              <a:buSzPct val="100000"/>
              <a:buChar char="●"/>
            </a:pPr>
            <a:r>
              <a:rPr lang="en"/>
              <a:t>Writing an introductory word or phrase can help with clarity. </a:t>
            </a:r>
            <a:endParaRPr/>
          </a:p>
          <a:p>
            <a:pPr indent="0" lvl="0" marL="0" rtl="0" algn="l">
              <a:spcBef>
                <a:spcPts val="1200"/>
              </a:spcBef>
              <a:spcAft>
                <a:spcPts val="0"/>
              </a:spcAft>
              <a:buNone/>
            </a:pPr>
            <a:r>
              <a:rPr i="1" lang="en"/>
              <a:t>Registering for classes should have a video link explaining what to do and when clicking the student center tab a prompt should pop up showing a video on how to add classes to your shopping cart, how to switch classes, and how to drop classes.</a:t>
            </a:r>
            <a:endParaRPr i="1"/>
          </a:p>
          <a:p>
            <a:pPr indent="0" lvl="0" marL="0" rtl="0" algn="l">
              <a:spcBef>
                <a:spcPts val="1200"/>
              </a:spcBef>
              <a:spcAft>
                <a:spcPts val="1200"/>
              </a:spcAft>
              <a:buNone/>
            </a:pPr>
            <a:r>
              <a:rPr lang="en"/>
              <a:t>Notice that run-on sentences do not necessarily need to be extremely long, they just need to be trying to express too much at once.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xEl>
                                              <p:pRg end="0" st="0"/>
                                            </p:txEl>
                                          </p:spTgt>
                                        </p:tgtEl>
                                        <p:attrNameLst>
                                          <p:attrName>style.visibility</p:attrName>
                                        </p:attrNameLst>
                                      </p:cBhvr>
                                      <p:to>
                                        <p:strVal val="visible"/>
                                      </p:to>
                                    </p:set>
                                    <p:animEffect filter="fade" transition="in">
                                      <p:cBhvr>
                                        <p:cTn dur="1000"/>
                                        <p:tgtEl>
                                          <p:spTgt spid="9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xEl>
                                              <p:pRg end="1" st="1"/>
                                            </p:txEl>
                                          </p:spTgt>
                                        </p:tgtEl>
                                        <p:attrNameLst>
                                          <p:attrName>style.visibility</p:attrName>
                                        </p:attrNameLst>
                                      </p:cBhvr>
                                      <p:to>
                                        <p:strVal val="visible"/>
                                      </p:to>
                                    </p:set>
                                    <p:animEffect filter="fade" transition="in">
                                      <p:cBhvr>
                                        <p:cTn dur="1000"/>
                                        <p:tgtEl>
                                          <p:spTgt spid="9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xEl>
                                              <p:pRg end="2" st="2"/>
                                            </p:txEl>
                                          </p:spTgt>
                                        </p:tgtEl>
                                        <p:attrNameLst>
                                          <p:attrName>style.visibility</p:attrName>
                                        </p:attrNameLst>
                                      </p:cBhvr>
                                      <p:to>
                                        <p:strVal val="visible"/>
                                      </p:to>
                                    </p:set>
                                    <p:animEffect filter="fade" transition="in">
                                      <p:cBhvr>
                                        <p:cTn dur="1000"/>
                                        <p:tgtEl>
                                          <p:spTgt spid="9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xEl>
                                              <p:pRg end="3" st="3"/>
                                            </p:txEl>
                                          </p:spTgt>
                                        </p:tgtEl>
                                        <p:attrNameLst>
                                          <p:attrName>style.visibility</p:attrName>
                                        </p:attrNameLst>
                                      </p:cBhvr>
                                      <p:to>
                                        <p:strVal val="visible"/>
                                      </p:to>
                                    </p:set>
                                    <p:animEffect filter="fade" transition="in">
                                      <p:cBhvr>
                                        <p:cTn dur="1000"/>
                                        <p:tgtEl>
                                          <p:spTgt spid="9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xEl>
                                              <p:pRg end="4" st="4"/>
                                            </p:txEl>
                                          </p:spTgt>
                                        </p:tgtEl>
                                        <p:attrNameLst>
                                          <p:attrName>style.visibility</p:attrName>
                                        </p:attrNameLst>
                                      </p:cBhvr>
                                      <p:to>
                                        <p:strVal val="visible"/>
                                      </p:to>
                                    </p:set>
                                    <p:animEffect filter="fade" transition="in">
                                      <p:cBhvr>
                                        <p:cTn dur="1000"/>
                                        <p:tgtEl>
                                          <p:spTgt spid="9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xEl>
                                              <p:pRg end="5" st="5"/>
                                            </p:txEl>
                                          </p:spTgt>
                                        </p:tgtEl>
                                        <p:attrNameLst>
                                          <p:attrName>style.visibility</p:attrName>
                                        </p:attrNameLst>
                                      </p:cBhvr>
                                      <p:to>
                                        <p:strVal val="visible"/>
                                      </p:to>
                                    </p:set>
                                    <p:animEffect filter="fade" transition="in">
                                      <p:cBhvr>
                                        <p:cTn dur="1000"/>
                                        <p:tgtEl>
                                          <p:spTgt spid="92">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Revise these sentences using FANBOYS (</a:t>
            </a:r>
            <a:r>
              <a:rPr b="1" lang="en"/>
              <a:t>for, and, nor, but, or, yet, so</a:t>
            </a:r>
            <a:r>
              <a:rPr lang="en"/>
              <a:t>)  or WABBITS (</a:t>
            </a:r>
            <a:r>
              <a:rPr b="1" lang="en"/>
              <a:t>when, after, but, because, if, then, so</a:t>
            </a:r>
            <a:r>
              <a:rPr lang="en"/>
              <a:t>) along with changes in punctuation and more nuanced vocabulary.  </a:t>
            </a:r>
            <a:endParaRPr/>
          </a:p>
        </p:txBody>
      </p:sp>
      <p:sp>
        <p:nvSpPr>
          <p:cNvPr id="98" name="Google Shape;98;p20"/>
          <p:cNvSpPr txBox="1"/>
          <p:nvPr>
            <p:ph idx="1" type="body"/>
          </p:nvPr>
        </p:nvSpPr>
        <p:spPr>
          <a:xfrm>
            <a:off x="246100" y="1471000"/>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There were over 25,000 freshmen applicant and over 5000 transfer applicants in 2021, about half of each gets accepted imagine 15,000 students visit the campus for the first time and gets so excited, but unfortunately not for long because after they get lost they will feel frustrated as a first time welcome to them. </a:t>
            </a:r>
            <a:endParaRPr/>
          </a:p>
          <a:p>
            <a:pPr indent="0" lvl="0" marL="0" rtl="0" algn="l">
              <a:spcBef>
                <a:spcPts val="1200"/>
              </a:spcBef>
              <a:spcAft>
                <a:spcPts val="1200"/>
              </a:spcAft>
              <a:buNone/>
            </a:pPr>
            <a:r>
              <a:rPr lang="en"/>
              <a:t>The map I found in nearly all the universities I visited, except City College, it was very challenging to find which building is which, even google maps is outdated and couldn’t take advantage, I tried to ask the security “where do I find this building” and they didn’t really know as well, so I had to explore myself in order to find it.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do you notice about these two versions?</a:t>
            </a:r>
            <a:endParaRPr/>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The map I found in nearly all the universities I visited, except City College, it was very challenging to find which building is which, even google maps is outdated and couldn’t take advantage, I tried to ask the security “where do I find this building” and they didn’t really know as well, so I had to explore myself in order to find it.</a:t>
            </a:r>
            <a:endParaRPr/>
          </a:p>
          <a:p>
            <a:pPr indent="0" lvl="0" marL="0" rtl="0" algn="l">
              <a:spcBef>
                <a:spcPts val="1200"/>
              </a:spcBef>
              <a:spcAft>
                <a:spcPts val="0"/>
              </a:spcAft>
              <a:buNone/>
            </a:pPr>
            <a:r>
              <a:rPr lang="en"/>
              <a:t>*</a:t>
            </a:r>
            <a:endParaRPr/>
          </a:p>
          <a:p>
            <a:pPr indent="0" lvl="0" marL="0" rtl="0" algn="l">
              <a:spcBef>
                <a:spcPts val="1200"/>
              </a:spcBef>
              <a:spcAft>
                <a:spcPts val="1200"/>
              </a:spcAft>
              <a:buClr>
                <a:schemeClr val="dk1"/>
              </a:buClr>
              <a:buSzPts val="1100"/>
              <a:buFont typeface="Arial"/>
              <a:buNone/>
            </a:pPr>
            <a:r>
              <a:rPr lang="en"/>
              <a:t>I found maps in nearly all the universities I visited except for City College. On my first day of class, it was very challenging to understand which building was which; Google Maps was outdated and when I asked a security officer for directions s/he didn’t know how to direct me, so I had to explore for a long time in order to find the appropriate building and classroom.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