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70" r:id="rId4"/>
    <p:sldId id="271" r:id="rId5"/>
    <p:sldId id="272" r:id="rId6"/>
    <p:sldId id="284" r:id="rId7"/>
    <p:sldId id="269" r:id="rId8"/>
    <p:sldId id="282" r:id="rId9"/>
    <p:sldId id="275" r:id="rId10"/>
    <p:sldId id="285" r:id="rId11"/>
    <p:sldId id="280" r:id="rId12"/>
    <p:sldId id="281" r:id="rId13"/>
    <p:sldId id="276" r:id="rId14"/>
    <p:sldId id="262"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30"/>
  </p:normalViewPr>
  <p:slideViewPr>
    <p:cSldViewPr snapToGrid="0" snapToObjects="1">
      <p:cViewPr varScale="1">
        <p:scale>
          <a:sx n="114" d="100"/>
          <a:sy n="114" d="100"/>
        </p:scale>
        <p:origin x="3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7258-BF9F-3745-88F9-21D8A3727C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AF5375-27CB-4D40-8111-82F1E1863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80FCD-3800-BA4A-A4D6-5068DBFC216C}"/>
              </a:ext>
            </a:extLst>
          </p:cNvPr>
          <p:cNvSpPr>
            <a:spLocks noGrp="1"/>
          </p:cNvSpPr>
          <p:nvPr>
            <p:ph type="dt" sz="half" idx="10"/>
          </p:nvPr>
        </p:nvSpPr>
        <p:spPr/>
        <p:txBody>
          <a:bodyPr/>
          <a:lstStyle/>
          <a:p>
            <a:fld id="{8D4848D8-68C3-B849-A26C-66DB23BF2D8C}" type="datetimeFigureOut">
              <a:rPr lang="en-US" smtClean="0"/>
              <a:t>3/1/22</a:t>
            </a:fld>
            <a:endParaRPr lang="en-US"/>
          </a:p>
        </p:txBody>
      </p:sp>
      <p:sp>
        <p:nvSpPr>
          <p:cNvPr id="5" name="Footer Placeholder 4">
            <a:extLst>
              <a:ext uri="{FF2B5EF4-FFF2-40B4-BE49-F238E27FC236}">
                <a16:creationId xmlns:a16="http://schemas.microsoft.com/office/drawing/2014/main" id="{586EF7A4-308F-D14D-9E14-6D777DDFA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7432E-F857-D245-B7E6-1EBD70758718}"/>
              </a:ext>
            </a:extLst>
          </p:cNvPr>
          <p:cNvSpPr>
            <a:spLocks noGrp="1"/>
          </p:cNvSpPr>
          <p:nvPr>
            <p:ph type="sldNum" sz="quarter" idx="12"/>
          </p:nvPr>
        </p:nvSpPr>
        <p:spPr/>
        <p:txBody>
          <a:bodyPr/>
          <a:lstStyle/>
          <a:p>
            <a:fld id="{197809C6-F070-F243-AF20-BF1F390EF0A8}" type="slidenum">
              <a:rPr lang="en-US" smtClean="0"/>
              <a:t>‹#›</a:t>
            </a:fld>
            <a:endParaRPr lang="en-US"/>
          </a:p>
        </p:txBody>
      </p:sp>
    </p:spTree>
    <p:extLst>
      <p:ext uri="{BB962C8B-B14F-4D97-AF65-F5344CB8AC3E}">
        <p14:creationId xmlns:p14="http://schemas.microsoft.com/office/powerpoint/2010/main" val="202987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69F8-C88A-8841-86DA-6811FFEF97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C21056-094C-AA47-9246-161ED30417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AF528-902B-7049-B72E-94A49F61ACA8}"/>
              </a:ext>
            </a:extLst>
          </p:cNvPr>
          <p:cNvSpPr>
            <a:spLocks noGrp="1"/>
          </p:cNvSpPr>
          <p:nvPr>
            <p:ph type="dt" sz="half" idx="10"/>
          </p:nvPr>
        </p:nvSpPr>
        <p:spPr/>
        <p:txBody>
          <a:bodyPr/>
          <a:lstStyle/>
          <a:p>
            <a:fld id="{8D4848D8-68C3-B849-A26C-66DB23BF2D8C}" type="datetimeFigureOut">
              <a:rPr lang="en-US" smtClean="0"/>
              <a:t>3/1/22</a:t>
            </a:fld>
            <a:endParaRPr lang="en-US"/>
          </a:p>
        </p:txBody>
      </p:sp>
      <p:sp>
        <p:nvSpPr>
          <p:cNvPr id="5" name="Footer Placeholder 4">
            <a:extLst>
              <a:ext uri="{FF2B5EF4-FFF2-40B4-BE49-F238E27FC236}">
                <a16:creationId xmlns:a16="http://schemas.microsoft.com/office/drawing/2014/main" id="{226823DE-B3E9-0448-9F14-FFF175D18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F1FCB-B294-0D41-A115-F77A2F840414}"/>
              </a:ext>
            </a:extLst>
          </p:cNvPr>
          <p:cNvSpPr>
            <a:spLocks noGrp="1"/>
          </p:cNvSpPr>
          <p:nvPr>
            <p:ph type="sldNum" sz="quarter" idx="12"/>
          </p:nvPr>
        </p:nvSpPr>
        <p:spPr/>
        <p:txBody>
          <a:bodyPr/>
          <a:lstStyle/>
          <a:p>
            <a:fld id="{197809C6-F070-F243-AF20-BF1F390EF0A8}" type="slidenum">
              <a:rPr lang="en-US" smtClean="0"/>
              <a:t>‹#›</a:t>
            </a:fld>
            <a:endParaRPr lang="en-US"/>
          </a:p>
        </p:txBody>
      </p:sp>
    </p:spTree>
    <p:extLst>
      <p:ext uri="{BB962C8B-B14F-4D97-AF65-F5344CB8AC3E}">
        <p14:creationId xmlns:p14="http://schemas.microsoft.com/office/powerpoint/2010/main" val="419862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C2F861-5281-BA48-AE82-39A990227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D8C1A5-3483-1646-A956-8201BC96A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48C21-0BEC-1F4D-A0DF-0BB023827022}"/>
              </a:ext>
            </a:extLst>
          </p:cNvPr>
          <p:cNvSpPr>
            <a:spLocks noGrp="1"/>
          </p:cNvSpPr>
          <p:nvPr>
            <p:ph type="dt" sz="half" idx="10"/>
          </p:nvPr>
        </p:nvSpPr>
        <p:spPr/>
        <p:txBody>
          <a:bodyPr/>
          <a:lstStyle/>
          <a:p>
            <a:fld id="{8D4848D8-68C3-B849-A26C-66DB23BF2D8C}" type="datetimeFigureOut">
              <a:rPr lang="en-US" smtClean="0"/>
              <a:t>3/1/22</a:t>
            </a:fld>
            <a:endParaRPr lang="en-US"/>
          </a:p>
        </p:txBody>
      </p:sp>
      <p:sp>
        <p:nvSpPr>
          <p:cNvPr id="5" name="Footer Placeholder 4">
            <a:extLst>
              <a:ext uri="{FF2B5EF4-FFF2-40B4-BE49-F238E27FC236}">
                <a16:creationId xmlns:a16="http://schemas.microsoft.com/office/drawing/2014/main" id="{3626A077-FF20-9F47-9180-5FAFFCA3B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177E4-2359-C94A-B106-557628CAD8AA}"/>
              </a:ext>
            </a:extLst>
          </p:cNvPr>
          <p:cNvSpPr>
            <a:spLocks noGrp="1"/>
          </p:cNvSpPr>
          <p:nvPr>
            <p:ph type="sldNum" sz="quarter" idx="12"/>
          </p:nvPr>
        </p:nvSpPr>
        <p:spPr/>
        <p:txBody>
          <a:bodyPr/>
          <a:lstStyle/>
          <a:p>
            <a:fld id="{197809C6-F070-F243-AF20-BF1F390EF0A8}" type="slidenum">
              <a:rPr lang="en-US" smtClean="0"/>
              <a:t>‹#›</a:t>
            </a:fld>
            <a:endParaRPr lang="en-US"/>
          </a:p>
        </p:txBody>
      </p:sp>
    </p:spTree>
    <p:extLst>
      <p:ext uri="{BB962C8B-B14F-4D97-AF65-F5344CB8AC3E}">
        <p14:creationId xmlns:p14="http://schemas.microsoft.com/office/powerpoint/2010/main" val="233228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3374D-D5AC-9542-B7A7-65E90BDD6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5D1A29-34A4-9240-9D18-61BC813C04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FE2EE-1B8B-694E-99F0-300E8F2A36E3}"/>
              </a:ext>
            </a:extLst>
          </p:cNvPr>
          <p:cNvSpPr>
            <a:spLocks noGrp="1"/>
          </p:cNvSpPr>
          <p:nvPr>
            <p:ph type="dt" sz="half" idx="10"/>
          </p:nvPr>
        </p:nvSpPr>
        <p:spPr/>
        <p:txBody>
          <a:bodyPr/>
          <a:lstStyle/>
          <a:p>
            <a:fld id="{8D4848D8-68C3-B849-A26C-66DB23BF2D8C}" type="datetimeFigureOut">
              <a:rPr lang="en-US" smtClean="0"/>
              <a:t>3/1/22</a:t>
            </a:fld>
            <a:endParaRPr lang="en-US"/>
          </a:p>
        </p:txBody>
      </p:sp>
      <p:sp>
        <p:nvSpPr>
          <p:cNvPr id="5" name="Footer Placeholder 4">
            <a:extLst>
              <a:ext uri="{FF2B5EF4-FFF2-40B4-BE49-F238E27FC236}">
                <a16:creationId xmlns:a16="http://schemas.microsoft.com/office/drawing/2014/main" id="{0DE4B5DA-91FA-1C41-AA21-A1F09569F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6E162-9FF9-B04A-B098-39B213843956}"/>
              </a:ext>
            </a:extLst>
          </p:cNvPr>
          <p:cNvSpPr>
            <a:spLocks noGrp="1"/>
          </p:cNvSpPr>
          <p:nvPr>
            <p:ph type="sldNum" sz="quarter" idx="12"/>
          </p:nvPr>
        </p:nvSpPr>
        <p:spPr/>
        <p:txBody>
          <a:bodyPr/>
          <a:lstStyle/>
          <a:p>
            <a:fld id="{197809C6-F070-F243-AF20-BF1F390EF0A8}" type="slidenum">
              <a:rPr lang="en-US" smtClean="0"/>
              <a:t>‹#›</a:t>
            </a:fld>
            <a:endParaRPr lang="en-US"/>
          </a:p>
        </p:txBody>
      </p:sp>
    </p:spTree>
    <p:extLst>
      <p:ext uri="{BB962C8B-B14F-4D97-AF65-F5344CB8AC3E}">
        <p14:creationId xmlns:p14="http://schemas.microsoft.com/office/powerpoint/2010/main" val="111608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240C-D8DA-4B41-9595-1C83E0EEE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B1FFDD-8973-954D-B66B-533809CAD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93E95-AA57-B04B-8CB3-C97DC8003C44}"/>
              </a:ext>
            </a:extLst>
          </p:cNvPr>
          <p:cNvSpPr>
            <a:spLocks noGrp="1"/>
          </p:cNvSpPr>
          <p:nvPr>
            <p:ph type="dt" sz="half" idx="10"/>
          </p:nvPr>
        </p:nvSpPr>
        <p:spPr/>
        <p:txBody>
          <a:bodyPr/>
          <a:lstStyle/>
          <a:p>
            <a:fld id="{8D4848D8-68C3-B849-A26C-66DB23BF2D8C}" type="datetimeFigureOut">
              <a:rPr lang="en-US" smtClean="0"/>
              <a:t>3/1/22</a:t>
            </a:fld>
            <a:endParaRPr lang="en-US"/>
          </a:p>
        </p:txBody>
      </p:sp>
      <p:sp>
        <p:nvSpPr>
          <p:cNvPr id="5" name="Footer Placeholder 4">
            <a:extLst>
              <a:ext uri="{FF2B5EF4-FFF2-40B4-BE49-F238E27FC236}">
                <a16:creationId xmlns:a16="http://schemas.microsoft.com/office/drawing/2014/main" id="{9B2B18A6-6812-684C-9649-6739BA762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B3E5A-164E-E947-B6B7-98D3AC7E0E38}"/>
              </a:ext>
            </a:extLst>
          </p:cNvPr>
          <p:cNvSpPr>
            <a:spLocks noGrp="1"/>
          </p:cNvSpPr>
          <p:nvPr>
            <p:ph type="sldNum" sz="quarter" idx="12"/>
          </p:nvPr>
        </p:nvSpPr>
        <p:spPr/>
        <p:txBody>
          <a:bodyPr/>
          <a:lstStyle/>
          <a:p>
            <a:fld id="{197809C6-F070-F243-AF20-BF1F390EF0A8}" type="slidenum">
              <a:rPr lang="en-US" smtClean="0"/>
              <a:t>‹#›</a:t>
            </a:fld>
            <a:endParaRPr lang="en-US"/>
          </a:p>
        </p:txBody>
      </p:sp>
    </p:spTree>
    <p:extLst>
      <p:ext uri="{BB962C8B-B14F-4D97-AF65-F5344CB8AC3E}">
        <p14:creationId xmlns:p14="http://schemas.microsoft.com/office/powerpoint/2010/main" val="32135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14F4-9EE2-3047-A35A-A29201860F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A12321-9F64-9244-B175-CE441D2C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AE3B29-7F3D-D147-A11F-4AC631B99D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A3DB31-F00E-7541-9C23-F9BC5BB79704}"/>
              </a:ext>
            </a:extLst>
          </p:cNvPr>
          <p:cNvSpPr>
            <a:spLocks noGrp="1"/>
          </p:cNvSpPr>
          <p:nvPr>
            <p:ph type="dt" sz="half" idx="10"/>
          </p:nvPr>
        </p:nvSpPr>
        <p:spPr/>
        <p:txBody>
          <a:bodyPr/>
          <a:lstStyle/>
          <a:p>
            <a:fld id="{8D4848D8-68C3-B849-A26C-66DB23BF2D8C}" type="datetimeFigureOut">
              <a:rPr lang="en-US" smtClean="0"/>
              <a:t>3/1/22</a:t>
            </a:fld>
            <a:endParaRPr lang="en-US"/>
          </a:p>
        </p:txBody>
      </p:sp>
      <p:sp>
        <p:nvSpPr>
          <p:cNvPr id="6" name="Footer Placeholder 5">
            <a:extLst>
              <a:ext uri="{FF2B5EF4-FFF2-40B4-BE49-F238E27FC236}">
                <a16:creationId xmlns:a16="http://schemas.microsoft.com/office/drawing/2014/main" id="{34C71483-191A-B747-A4CE-D224FE72A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16498-83BB-074C-95E5-A30418787561}"/>
              </a:ext>
            </a:extLst>
          </p:cNvPr>
          <p:cNvSpPr>
            <a:spLocks noGrp="1"/>
          </p:cNvSpPr>
          <p:nvPr>
            <p:ph type="sldNum" sz="quarter" idx="12"/>
          </p:nvPr>
        </p:nvSpPr>
        <p:spPr/>
        <p:txBody>
          <a:bodyPr/>
          <a:lstStyle/>
          <a:p>
            <a:fld id="{197809C6-F070-F243-AF20-BF1F390EF0A8}" type="slidenum">
              <a:rPr lang="en-US" smtClean="0"/>
              <a:t>‹#›</a:t>
            </a:fld>
            <a:endParaRPr lang="en-US"/>
          </a:p>
        </p:txBody>
      </p:sp>
    </p:spTree>
    <p:extLst>
      <p:ext uri="{BB962C8B-B14F-4D97-AF65-F5344CB8AC3E}">
        <p14:creationId xmlns:p14="http://schemas.microsoft.com/office/powerpoint/2010/main" val="285310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5D30-F361-5D47-9280-019C1DD2DF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97D537-2B6A-4146-8BC2-0113EEDC2F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54DFF8-2A09-E740-AAB2-45FFB53623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9FFDF7-4162-5744-AA65-8D1A5907C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FEE3B-B79D-B646-A7A4-19B53BA349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6DCD5B-095E-804F-90D4-C9F8B6DD4C5D}"/>
              </a:ext>
            </a:extLst>
          </p:cNvPr>
          <p:cNvSpPr>
            <a:spLocks noGrp="1"/>
          </p:cNvSpPr>
          <p:nvPr>
            <p:ph type="dt" sz="half" idx="10"/>
          </p:nvPr>
        </p:nvSpPr>
        <p:spPr/>
        <p:txBody>
          <a:bodyPr/>
          <a:lstStyle/>
          <a:p>
            <a:fld id="{8D4848D8-68C3-B849-A26C-66DB23BF2D8C}" type="datetimeFigureOut">
              <a:rPr lang="en-US" smtClean="0"/>
              <a:t>3/1/22</a:t>
            </a:fld>
            <a:endParaRPr lang="en-US"/>
          </a:p>
        </p:txBody>
      </p:sp>
      <p:sp>
        <p:nvSpPr>
          <p:cNvPr id="8" name="Footer Placeholder 7">
            <a:extLst>
              <a:ext uri="{FF2B5EF4-FFF2-40B4-BE49-F238E27FC236}">
                <a16:creationId xmlns:a16="http://schemas.microsoft.com/office/drawing/2014/main" id="{B3B533E8-9A25-D649-9202-F95D0ECED3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E1114A-7DC9-8C4D-9CAD-67E16E85D0A3}"/>
              </a:ext>
            </a:extLst>
          </p:cNvPr>
          <p:cNvSpPr>
            <a:spLocks noGrp="1"/>
          </p:cNvSpPr>
          <p:nvPr>
            <p:ph type="sldNum" sz="quarter" idx="12"/>
          </p:nvPr>
        </p:nvSpPr>
        <p:spPr/>
        <p:txBody>
          <a:bodyPr/>
          <a:lstStyle/>
          <a:p>
            <a:fld id="{197809C6-F070-F243-AF20-BF1F390EF0A8}" type="slidenum">
              <a:rPr lang="en-US" smtClean="0"/>
              <a:t>‹#›</a:t>
            </a:fld>
            <a:endParaRPr lang="en-US"/>
          </a:p>
        </p:txBody>
      </p:sp>
    </p:spTree>
    <p:extLst>
      <p:ext uri="{BB962C8B-B14F-4D97-AF65-F5344CB8AC3E}">
        <p14:creationId xmlns:p14="http://schemas.microsoft.com/office/powerpoint/2010/main" val="323961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2A7FA-EB92-E04D-BC2D-6432927883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02C644-9B3A-ED46-A3B6-CAC9B182DE1A}"/>
              </a:ext>
            </a:extLst>
          </p:cNvPr>
          <p:cNvSpPr>
            <a:spLocks noGrp="1"/>
          </p:cNvSpPr>
          <p:nvPr>
            <p:ph type="dt" sz="half" idx="10"/>
          </p:nvPr>
        </p:nvSpPr>
        <p:spPr/>
        <p:txBody>
          <a:bodyPr/>
          <a:lstStyle/>
          <a:p>
            <a:fld id="{8D4848D8-68C3-B849-A26C-66DB23BF2D8C}" type="datetimeFigureOut">
              <a:rPr lang="en-US" smtClean="0"/>
              <a:t>3/1/22</a:t>
            </a:fld>
            <a:endParaRPr lang="en-US"/>
          </a:p>
        </p:txBody>
      </p:sp>
      <p:sp>
        <p:nvSpPr>
          <p:cNvPr id="4" name="Footer Placeholder 3">
            <a:extLst>
              <a:ext uri="{FF2B5EF4-FFF2-40B4-BE49-F238E27FC236}">
                <a16:creationId xmlns:a16="http://schemas.microsoft.com/office/drawing/2014/main" id="{9CA3E67B-30D2-A640-91AD-01077EA19B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88B3B4-9911-7047-B7D6-AEC70B7D9E66}"/>
              </a:ext>
            </a:extLst>
          </p:cNvPr>
          <p:cNvSpPr>
            <a:spLocks noGrp="1"/>
          </p:cNvSpPr>
          <p:nvPr>
            <p:ph type="sldNum" sz="quarter" idx="12"/>
          </p:nvPr>
        </p:nvSpPr>
        <p:spPr/>
        <p:txBody>
          <a:bodyPr/>
          <a:lstStyle/>
          <a:p>
            <a:fld id="{197809C6-F070-F243-AF20-BF1F390EF0A8}" type="slidenum">
              <a:rPr lang="en-US" smtClean="0"/>
              <a:t>‹#›</a:t>
            </a:fld>
            <a:endParaRPr lang="en-US"/>
          </a:p>
        </p:txBody>
      </p:sp>
    </p:spTree>
    <p:extLst>
      <p:ext uri="{BB962C8B-B14F-4D97-AF65-F5344CB8AC3E}">
        <p14:creationId xmlns:p14="http://schemas.microsoft.com/office/powerpoint/2010/main" val="2008648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6D4BBC-D9C3-DA41-8F1E-6AA9CE166028}"/>
              </a:ext>
            </a:extLst>
          </p:cNvPr>
          <p:cNvSpPr>
            <a:spLocks noGrp="1"/>
          </p:cNvSpPr>
          <p:nvPr>
            <p:ph type="dt" sz="half" idx="10"/>
          </p:nvPr>
        </p:nvSpPr>
        <p:spPr/>
        <p:txBody>
          <a:bodyPr/>
          <a:lstStyle/>
          <a:p>
            <a:fld id="{8D4848D8-68C3-B849-A26C-66DB23BF2D8C}" type="datetimeFigureOut">
              <a:rPr lang="en-US" smtClean="0"/>
              <a:t>3/1/22</a:t>
            </a:fld>
            <a:endParaRPr lang="en-US"/>
          </a:p>
        </p:txBody>
      </p:sp>
      <p:sp>
        <p:nvSpPr>
          <p:cNvPr id="3" name="Footer Placeholder 2">
            <a:extLst>
              <a:ext uri="{FF2B5EF4-FFF2-40B4-BE49-F238E27FC236}">
                <a16:creationId xmlns:a16="http://schemas.microsoft.com/office/drawing/2014/main" id="{90035DAB-E2FF-AB45-9EE8-DB89489C81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231FBE-30D0-5640-87FC-00927432A916}"/>
              </a:ext>
            </a:extLst>
          </p:cNvPr>
          <p:cNvSpPr>
            <a:spLocks noGrp="1"/>
          </p:cNvSpPr>
          <p:nvPr>
            <p:ph type="sldNum" sz="quarter" idx="12"/>
          </p:nvPr>
        </p:nvSpPr>
        <p:spPr/>
        <p:txBody>
          <a:bodyPr/>
          <a:lstStyle/>
          <a:p>
            <a:fld id="{197809C6-F070-F243-AF20-BF1F390EF0A8}" type="slidenum">
              <a:rPr lang="en-US" smtClean="0"/>
              <a:t>‹#›</a:t>
            </a:fld>
            <a:endParaRPr lang="en-US"/>
          </a:p>
        </p:txBody>
      </p:sp>
    </p:spTree>
    <p:extLst>
      <p:ext uri="{BB962C8B-B14F-4D97-AF65-F5344CB8AC3E}">
        <p14:creationId xmlns:p14="http://schemas.microsoft.com/office/powerpoint/2010/main" val="79936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9ABF-E3F4-4244-B82A-74A789315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EE2931-21F1-4D4B-856C-A2F154943F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CBF1CF-EEE0-AE46-8A2A-862A6D28D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20FBC1-5EF2-F648-9D19-9E48530F3CFF}"/>
              </a:ext>
            </a:extLst>
          </p:cNvPr>
          <p:cNvSpPr>
            <a:spLocks noGrp="1"/>
          </p:cNvSpPr>
          <p:nvPr>
            <p:ph type="dt" sz="half" idx="10"/>
          </p:nvPr>
        </p:nvSpPr>
        <p:spPr/>
        <p:txBody>
          <a:bodyPr/>
          <a:lstStyle/>
          <a:p>
            <a:fld id="{8D4848D8-68C3-B849-A26C-66DB23BF2D8C}" type="datetimeFigureOut">
              <a:rPr lang="en-US" smtClean="0"/>
              <a:t>3/1/22</a:t>
            </a:fld>
            <a:endParaRPr lang="en-US"/>
          </a:p>
        </p:txBody>
      </p:sp>
      <p:sp>
        <p:nvSpPr>
          <p:cNvPr id="6" name="Footer Placeholder 5">
            <a:extLst>
              <a:ext uri="{FF2B5EF4-FFF2-40B4-BE49-F238E27FC236}">
                <a16:creationId xmlns:a16="http://schemas.microsoft.com/office/drawing/2014/main" id="{8863BE77-48C7-054C-852D-5D8B44B86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11F1E-9940-184F-BB72-ECB973A59108}"/>
              </a:ext>
            </a:extLst>
          </p:cNvPr>
          <p:cNvSpPr>
            <a:spLocks noGrp="1"/>
          </p:cNvSpPr>
          <p:nvPr>
            <p:ph type="sldNum" sz="quarter" idx="12"/>
          </p:nvPr>
        </p:nvSpPr>
        <p:spPr/>
        <p:txBody>
          <a:bodyPr/>
          <a:lstStyle/>
          <a:p>
            <a:fld id="{197809C6-F070-F243-AF20-BF1F390EF0A8}" type="slidenum">
              <a:rPr lang="en-US" smtClean="0"/>
              <a:t>‹#›</a:t>
            </a:fld>
            <a:endParaRPr lang="en-US"/>
          </a:p>
        </p:txBody>
      </p:sp>
    </p:spTree>
    <p:extLst>
      <p:ext uri="{BB962C8B-B14F-4D97-AF65-F5344CB8AC3E}">
        <p14:creationId xmlns:p14="http://schemas.microsoft.com/office/powerpoint/2010/main" val="343750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C0BE-D055-8441-9432-7FA3D7C9E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64962B-4101-D441-AE98-BC456E11D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7DDFA-4471-6645-8A0E-636133EEF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8C2D55-52DB-A448-AEA0-5BE26F05142A}"/>
              </a:ext>
            </a:extLst>
          </p:cNvPr>
          <p:cNvSpPr>
            <a:spLocks noGrp="1"/>
          </p:cNvSpPr>
          <p:nvPr>
            <p:ph type="dt" sz="half" idx="10"/>
          </p:nvPr>
        </p:nvSpPr>
        <p:spPr/>
        <p:txBody>
          <a:bodyPr/>
          <a:lstStyle/>
          <a:p>
            <a:fld id="{8D4848D8-68C3-B849-A26C-66DB23BF2D8C}" type="datetimeFigureOut">
              <a:rPr lang="en-US" smtClean="0"/>
              <a:t>3/1/22</a:t>
            </a:fld>
            <a:endParaRPr lang="en-US"/>
          </a:p>
        </p:txBody>
      </p:sp>
      <p:sp>
        <p:nvSpPr>
          <p:cNvPr id="6" name="Footer Placeholder 5">
            <a:extLst>
              <a:ext uri="{FF2B5EF4-FFF2-40B4-BE49-F238E27FC236}">
                <a16:creationId xmlns:a16="http://schemas.microsoft.com/office/drawing/2014/main" id="{A6A29841-C68C-5D4D-BC41-702CF55405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DD079-BFE6-1240-A264-7C3C0DB89C61}"/>
              </a:ext>
            </a:extLst>
          </p:cNvPr>
          <p:cNvSpPr>
            <a:spLocks noGrp="1"/>
          </p:cNvSpPr>
          <p:nvPr>
            <p:ph type="sldNum" sz="quarter" idx="12"/>
          </p:nvPr>
        </p:nvSpPr>
        <p:spPr/>
        <p:txBody>
          <a:bodyPr/>
          <a:lstStyle/>
          <a:p>
            <a:fld id="{197809C6-F070-F243-AF20-BF1F390EF0A8}" type="slidenum">
              <a:rPr lang="en-US" smtClean="0"/>
              <a:t>‹#›</a:t>
            </a:fld>
            <a:endParaRPr lang="en-US"/>
          </a:p>
        </p:txBody>
      </p:sp>
    </p:spTree>
    <p:extLst>
      <p:ext uri="{BB962C8B-B14F-4D97-AF65-F5344CB8AC3E}">
        <p14:creationId xmlns:p14="http://schemas.microsoft.com/office/powerpoint/2010/main" val="57201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45F29-1B0A-E245-A670-E05BB89A1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3F3D0-83AB-A548-A450-6114B5457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8E685-2446-144C-9721-E95832A03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848D8-68C3-B849-A26C-66DB23BF2D8C}" type="datetimeFigureOut">
              <a:rPr lang="en-US" smtClean="0"/>
              <a:t>3/1/22</a:t>
            </a:fld>
            <a:endParaRPr lang="en-US"/>
          </a:p>
        </p:txBody>
      </p:sp>
      <p:sp>
        <p:nvSpPr>
          <p:cNvPr id="5" name="Footer Placeholder 4">
            <a:extLst>
              <a:ext uri="{FF2B5EF4-FFF2-40B4-BE49-F238E27FC236}">
                <a16:creationId xmlns:a16="http://schemas.microsoft.com/office/drawing/2014/main" id="{B83DFBC1-64C5-CF4F-80D6-0249E54540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B9D704-2C96-684A-A02A-4F3E65EE1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809C6-F070-F243-AF20-BF1F390EF0A8}" type="slidenum">
              <a:rPr lang="en-US" smtClean="0"/>
              <a:t>‹#›</a:t>
            </a:fld>
            <a:endParaRPr lang="en-US"/>
          </a:p>
        </p:txBody>
      </p:sp>
    </p:spTree>
    <p:extLst>
      <p:ext uri="{BB962C8B-B14F-4D97-AF65-F5344CB8AC3E}">
        <p14:creationId xmlns:p14="http://schemas.microsoft.com/office/powerpoint/2010/main" val="337234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astyle.apa.org/style-grammar-guidelines/references/basic-principles" TargetMode="External"/><Relationship Id="rId2" Type="http://schemas.openxmlformats.org/officeDocument/2006/relationships/hyperlink" Target="https://www.bibliography.com/apa/apa-reference-page-examples-and-format-guide/" TargetMode="External"/><Relationship Id="rId1" Type="http://schemas.openxmlformats.org/officeDocument/2006/relationships/slideLayout" Target="../slideLayouts/slideLayout2.xml"/><Relationship Id="rId4" Type="http://schemas.openxmlformats.org/officeDocument/2006/relationships/hyperlink" Target="https://www.bibliography.com/apa/citations-for-quotes-in-apa-styl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endeley.com/guides/apa-citation-guid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owl.purdue.edu/owl/research_and_citation/apa_style/apa_formatting_and_style_guide/in_text_citations_the_basics.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_fVv2Jt0o1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D007-0AF4-6A4C-AF6A-F71E6E9E8773}"/>
              </a:ext>
            </a:extLst>
          </p:cNvPr>
          <p:cNvSpPr>
            <a:spLocks noGrp="1"/>
          </p:cNvSpPr>
          <p:nvPr>
            <p:ph type="ctrTitle"/>
          </p:nvPr>
        </p:nvSpPr>
        <p:spPr>
          <a:xfrm>
            <a:off x="1524000" y="279094"/>
            <a:ext cx="9144000" cy="992876"/>
          </a:xfrm>
        </p:spPr>
        <p:txBody>
          <a:bodyPr/>
          <a:lstStyle/>
          <a:p>
            <a:r>
              <a:rPr lang="en-US" dirty="0"/>
              <a:t>APA Citations</a:t>
            </a:r>
          </a:p>
        </p:txBody>
      </p:sp>
      <p:sp>
        <p:nvSpPr>
          <p:cNvPr id="3" name="Subtitle 2">
            <a:extLst>
              <a:ext uri="{FF2B5EF4-FFF2-40B4-BE49-F238E27FC236}">
                <a16:creationId xmlns:a16="http://schemas.microsoft.com/office/drawing/2014/main" id="{0DDCF1A4-6C14-1349-93BD-61DED3DF331A}"/>
              </a:ext>
            </a:extLst>
          </p:cNvPr>
          <p:cNvSpPr>
            <a:spLocks noGrp="1"/>
          </p:cNvSpPr>
          <p:nvPr>
            <p:ph type="subTitle" idx="1"/>
          </p:nvPr>
        </p:nvSpPr>
        <p:spPr>
          <a:xfrm>
            <a:off x="1402815" y="1271970"/>
            <a:ext cx="9144000" cy="821235"/>
          </a:xfrm>
        </p:spPr>
        <p:txBody>
          <a:bodyPr/>
          <a:lstStyle/>
          <a:p>
            <a:r>
              <a:rPr lang="en-US" dirty="0"/>
              <a:t>Quick How To</a:t>
            </a:r>
          </a:p>
        </p:txBody>
      </p:sp>
      <p:pic>
        <p:nvPicPr>
          <p:cNvPr id="5" name="Picture 4">
            <a:extLst>
              <a:ext uri="{FF2B5EF4-FFF2-40B4-BE49-F238E27FC236}">
                <a16:creationId xmlns:a16="http://schemas.microsoft.com/office/drawing/2014/main" id="{CFE4D7C2-B9CB-6348-BC4F-482D40AD7069}"/>
              </a:ext>
            </a:extLst>
          </p:cNvPr>
          <p:cNvPicPr>
            <a:picLocks noChangeAspect="1"/>
          </p:cNvPicPr>
          <p:nvPr/>
        </p:nvPicPr>
        <p:blipFill>
          <a:blip r:embed="rId2"/>
          <a:stretch>
            <a:fillRect/>
          </a:stretch>
        </p:blipFill>
        <p:spPr>
          <a:xfrm>
            <a:off x="434248" y="2768906"/>
            <a:ext cx="3810000" cy="3810000"/>
          </a:xfrm>
          <a:prstGeom prst="rect">
            <a:avLst/>
          </a:prstGeom>
        </p:spPr>
      </p:pic>
      <p:pic>
        <p:nvPicPr>
          <p:cNvPr id="4" name="Picture 3">
            <a:extLst>
              <a:ext uri="{FF2B5EF4-FFF2-40B4-BE49-F238E27FC236}">
                <a16:creationId xmlns:a16="http://schemas.microsoft.com/office/drawing/2014/main" id="{4501964C-E879-4FF6-9E8F-5FE53C228A9B}"/>
              </a:ext>
            </a:extLst>
          </p:cNvPr>
          <p:cNvPicPr>
            <a:picLocks noChangeAspect="1"/>
          </p:cNvPicPr>
          <p:nvPr/>
        </p:nvPicPr>
        <p:blipFill>
          <a:blip r:embed="rId3"/>
          <a:stretch>
            <a:fillRect/>
          </a:stretch>
        </p:blipFill>
        <p:spPr>
          <a:xfrm>
            <a:off x="7778416" y="2481262"/>
            <a:ext cx="3816858" cy="4045870"/>
          </a:xfrm>
          <a:prstGeom prst="rect">
            <a:avLst/>
          </a:prstGeom>
        </p:spPr>
      </p:pic>
    </p:spTree>
    <p:extLst>
      <p:ext uri="{BB962C8B-B14F-4D97-AF65-F5344CB8AC3E}">
        <p14:creationId xmlns:p14="http://schemas.microsoft.com/office/powerpoint/2010/main" val="327412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CFA7-A66D-46EF-A708-88D3092B8893}"/>
              </a:ext>
            </a:extLst>
          </p:cNvPr>
          <p:cNvSpPr>
            <a:spLocks noGrp="1"/>
          </p:cNvSpPr>
          <p:nvPr>
            <p:ph type="title"/>
          </p:nvPr>
        </p:nvSpPr>
        <p:spPr/>
        <p:txBody>
          <a:bodyPr/>
          <a:lstStyle/>
          <a:p>
            <a:r>
              <a:rPr lang="en-US" dirty="0"/>
              <a:t>For example: Short Quotations</a:t>
            </a:r>
          </a:p>
        </p:txBody>
      </p:sp>
      <p:pic>
        <p:nvPicPr>
          <p:cNvPr id="6" name="Content Placeholder 5">
            <a:extLst>
              <a:ext uri="{FF2B5EF4-FFF2-40B4-BE49-F238E27FC236}">
                <a16:creationId xmlns:a16="http://schemas.microsoft.com/office/drawing/2014/main" id="{1D6D8665-6062-4809-96FA-03A1866D64CA}"/>
              </a:ext>
            </a:extLst>
          </p:cNvPr>
          <p:cNvPicPr>
            <a:picLocks noGrp="1" noChangeAspect="1"/>
          </p:cNvPicPr>
          <p:nvPr>
            <p:ph sz="half" idx="1"/>
          </p:nvPr>
        </p:nvPicPr>
        <p:blipFill>
          <a:blip r:embed="rId2"/>
          <a:stretch>
            <a:fillRect/>
          </a:stretch>
        </p:blipFill>
        <p:spPr>
          <a:xfrm>
            <a:off x="838200" y="2343020"/>
            <a:ext cx="5181600" cy="3316548"/>
          </a:xfrm>
        </p:spPr>
      </p:pic>
      <p:pic>
        <p:nvPicPr>
          <p:cNvPr id="8" name="Content Placeholder 7">
            <a:extLst>
              <a:ext uri="{FF2B5EF4-FFF2-40B4-BE49-F238E27FC236}">
                <a16:creationId xmlns:a16="http://schemas.microsoft.com/office/drawing/2014/main" id="{CD7B4379-A414-442A-9231-A64C46E05055}"/>
              </a:ext>
            </a:extLst>
          </p:cNvPr>
          <p:cNvPicPr>
            <a:picLocks noGrp="1" noChangeAspect="1"/>
          </p:cNvPicPr>
          <p:nvPr>
            <p:ph sz="half" idx="2"/>
          </p:nvPr>
        </p:nvPicPr>
        <p:blipFill>
          <a:blip r:embed="rId3"/>
          <a:stretch>
            <a:fillRect/>
          </a:stretch>
        </p:blipFill>
        <p:spPr>
          <a:xfrm>
            <a:off x="6172200" y="2120270"/>
            <a:ext cx="5181600" cy="3762048"/>
          </a:xfrm>
        </p:spPr>
      </p:pic>
    </p:spTree>
    <p:extLst>
      <p:ext uri="{BB962C8B-B14F-4D97-AF65-F5344CB8AC3E}">
        <p14:creationId xmlns:p14="http://schemas.microsoft.com/office/powerpoint/2010/main" val="128659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6E4A-F074-4B02-AA5F-B630E2A94127}"/>
              </a:ext>
            </a:extLst>
          </p:cNvPr>
          <p:cNvSpPr>
            <a:spLocks noGrp="1"/>
          </p:cNvSpPr>
          <p:nvPr>
            <p:ph type="title"/>
          </p:nvPr>
        </p:nvSpPr>
        <p:spPr/>
        <p:txBody>
          <a:bodyPr/>
          <a:lstStyle/>
          <a:p>
            <a:r>
              <a:rPr lang="en-US" dirty="0"/>
              <a:t>For example: Long Quotations</a:t>
            </a:r>
          </a:p>
        </p:txBody>
      </p:sp>
      <p:pic>
        <p:nvPicPr>
          <p:cNvPr id="5" name="Content Placeholder 4">
            <a:extLst>
              <a:ext uri="{FF2B5EF4-FFF2-40B4-BE49-F238E27FC236}">
                <a16:creationId xmlns:a16="http://schemas.microsoft.com/office/drawing/2014/main" id="{042CCA38-6B88-410C-AB0D-B38D980536B3}"/>
              </a:ext>
            </a:extLst>
          </p:cNvPr>
          <p:cNvPicPr>
            <a:picLocks noGrp="1" noChangeAspect="1"/>
          </p:cNvPicPr>
          <p:nvPr>
            <p:ph idx="1"/>
          </p:nvPr>
        </p:nvPicPr>
        <p:blipFill>
          <a:blip r:embed="rId2"/>
          <a:stretch>
            <a:fillRect/>
          </a:stretch>
        </p:blipFill>
        <p:spPr>
          <a:xfrm>
            <a:off x="3833676" y="1825625"/>
            <a:ext cx="4524648" cy="4351338"/>
          </a:xfrm>
        </p:spPr>
      </p:pic>
    </p:spTree>
    <p:extLst>
      <p:ext uri="{BB962C8B-B14F-4D97-AF65-F5344CB8AC3E}">
        <p14:creationId xmlns:p14="http://schemas.microsoft.com/office/powerpoint/2010/main" val="83043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4C9B-1774-42F5-9F37-D47A17E5427E}"/>
              </a:ext>
            </a:extLst>
          </p:cNvPr>
          <p:cNvSpPr>
            <a:spLocks noGrp="1"/>
          </p:cNvSpPr>
          <p:nvPr>
            <p:ph type="title"/>
          </p:nvPr>
        </p:nvSpPr>
        <p:spPr/>
        <p:txBody>
          <a:bodyPr/>
          <a:lstStyle/>
          <a:p>
            <a:r>
              <a:rPr lang="en-US" dirty="0"/>
              <a:t>Yes, you have to do a reference page</a:t>
            </a:r>
          </a:p>
        </p:txBody>
      </p:sp>
      <p:sp>
        <p:nvSpPr>
          <p:cNvPr id="3" name="Content Placeholder 2">
            <a:extLst>
              <a:ext uri="{FF2B5EF4-FFF2-40B4-BE49-F238E27FC236}">
                <a16:creationId xmlns:a16="http://schemas.microsoft.com/office/drawing/2014/main" id="{DE200FEB-BF51-4022-A33C-4B9E241C5022}"/>
              </a:ext>
            </a:extLst>
          </p:cNvPr>
          <p:cNvSpPr>
            <a:spLocks noGrp="1"/>
          </p:cNvSpPr>
          <p:nvPr>
            <p:ph idx="1"/>
          </p:nvPr>
        </p:nvSpPr>
        <p:spPr/>
        <p:txBody>
          <a:bodyPr>
            <a:normAutofit fontScale="92500"/>
          </a:bodyPr>
          <a:lstStyle/>
          <a:p>
            <a:r>
              <a:rPr lang="en-US" dirty="0">
                <a:hlinkClick r:id="rId2"/>
              </a:rPr>
              <a:t>https://www.bibliography.com/apa/apa-reference-page-examples-and-format-guide/</a:t>
            </a:r>
            <a:r>
              <a:rPr lang="en-US" dirty="0"/>
              <a:t> </a:t>
            </a:r>
          </a:p>
          <a:p>
            <a:r>
              <a:rPr lang="en-US" b="0" i="0" dirty="0">
                <a:solidFill>
                  <a:srgbClr val="444444"/>
                </a:solidFill>
                <a:effectLst/>
                <a:latin typeface="Lato" panose="020B0604020202020204" pitchFamily="34" charset="0"/>
              </a:rPr>
              <a:t>An </a:t>
            </a:r>
            <a:r>
              <a:rPr lang="en-US" b="0" i="0" u="none" strike="noStrike" dirty="0">
                <a:solidFill>
                  <a:srgbClr val="273F97"/>
                </a:solidFill>
                <a:effectLst/>
                <a:latin typeface="Lato" panose="020B0604020202020204" pitchFamily="34" charset="0"/>
                <a:hlinkClick r:id="rId3"/>
              </a:rPr>
              <a:t>APA reference page</a:t>
            </a:r>
            <a:r>
              <a:rPr lang="en-US" b="0" i="0" dirty="0">
                <a:solidFill>
                  <a:srgbClr val="444444"/>
                </a:solidFill>
                <a:effectLst/>
                <a:latin typeface="Lato" panose="020B0604020202020204" pitchFamily="34" charset="0"/>
              </a:rPr>
              <a:t> is where you find all the references for the in-text citations included in your research. It provides the who, when, what, and where information for each different resource you used.</a:t>
            </a:r>
          </a:p>
          <a:p>
            <a:r>
              <a:rPr lang="en-US" b="0" i="0" dirty="0">
                <a:solidFill>
                  <a:srgbClr val="444444"/>
                </a:solidFill>
                <a:effectLst/>
                <a:latin typeface="Lato" panose="020F0502020204030203" pitchFamily="34" charset="0"/>
              </a:rPr>
              <a:t>the difference between a reference citation and an </a:t>
            </a:r>
            <a:r>
              <a:rPr lang="en-US" b="0" i="0" u="none" strike="noStrike" dirty="0">
                <a:solidFill>
                  <a:srgbClr val="273F97"/>
                </a:solidFill>
                <a:effectLst/>
                <a:latin typeface="Lato" panose="020F0502020204030203" pitchFamily="34" charset="0"/>
                <a:hlinkClick r:id="rId4"/>
              </a:rPr>
              <a:t>in-text citation</a:t>
            </a:r>
            <a:r>
              <a:rPr lang="en-US" b="0" i="0" dirty="0">
                <a:solidFill>
                  <a:srgbClr val="444444"/>
                </a:solidFill>
                <a:effectLst/>
                <a:latin typeface="Lato" panose="020F0502020204030203" pitchFamily="34" charset="0"/>
              </a:rPr>
              <a:t>. </a:t>
            </a:r>
          </a:p>
          <a:p>
            <a:pPr lvl="1"/>
            <a:r>
              <a:rPr lang="en-US" b="0" i="0" dirty="0">
                <a:solidFill>
                  <a:srgbClr val="444444"/>
                </a:solidFill>
                <a:effectLst/>
                <a:latin typeface="Lato" panose="020F0502020204030203" pitchFamily="34" charset="0"/>
              </a:rPr>
              <a:t>A reference is listed only on the APA reference list; </a:t>
            </a:r>
          </a:p>
          <a:p>
            <a:pPr lvl="1"/>
            <a:r>
              <a:rPr lang="en-US" b="0" i="0" dirty="0">
                <a:solidFill>
                  <a:srgbClr val="444444"/>
                </a:solidFill>
                <a:effectLst/>
                <a:latin typeface="Lato" panose="020F0502020204030203" pitchFamily="34" charset="0"/>
              </a:rPr>
              <a:t>an in-text citation is created throughout the body of the text. Every in-text citation, beyond those specified by APA, has a corresponding reference list on the References page.</a:t>
            </a:r>
            <a:endParaRPr lang="en-US" dirty="0"/>
          </a:p>
        </p:txBody>
      </p:sp>
    </p:spTree>
    <p:extLst>
      <p:ext uri="{BB962C8B-B14F-4D97-AF65-F5344CB8AC3E}">
        <p14:creationId xmlns:p14="http://schemas.microsoft.com/office/powerpoint/2010/main" val="164619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948" y="114404"/>
            <a:ext cx="10515600" cy="903236"/>
          </a:xfrm>
        </p:spPr>
        <p:txBody>
          <a:bodyPr>
            <a:normAutofit/>
          </a:bodyPr>
          <a:lstStyle/>
          <a:p>
            <a:r>
              <a:rPr lang="en-US" sz="3600" dirty="0"/>
              <a:t>Let’s talk about this one…  </a:t>
            </a:r>
          </a:p>
        </p:txBody>
      </p:sp>
      <p:sp>
        <p:nvSpPr>
          <p:cNvPr id="3" name="TextBox 2"/>
          <p:cNvSpPr txBox="1"/>
          <p:nvPr/>
        </p:nvSpPr>
        <p:spPr>
          <a:xfrm>
            <a:off x="852948" y="870156"/>
            <a:ext cx="10545096" cy="6135269"/>
          </a:xfrm>
          <a:prstGeom prst="rect">
            <a:avLst/>
          </a:prstGeom>
          <a:noFill/>
        </p:spPr>
        <p:txBody>
          <a:bodyPr wrap="square" rtlCol="0">
            <a:spAutoFit/>
          </a:bodyPr>
          <a:lstStyle/>
          <a:p>
            <a:pPr>
              <a:lnSpc>
                <a:spcPct val="200000"/>
              </a:lnSpc>
            </a:pPr>
            <a:r>
              <a:rPr lang="en-US" b="1" dirty="0">
                <a:solidFill>
                  <a:srgbClr val="000000"/>
                </a:solidFill>
                <a:effectLst/>
                <a:latin typeface="Times New Roman" panose="02020603050405020304" pitchFamily="18" charset="0"/>
                <a:ea typeface="Times New Roman" panose="02020603050405020304" pitchFamily="18" charset="0"/>
                <a:cs typeface="Arial Unicode MS" panose="020B0604020202020204" pitchFamily="34" charset="-128"/>
              </a:rPr>
              <a:t>	</a:t>
            </a:r>
            <a:r>
              <a:rPr lang="en-US" b="1" dirty="0"/>
              <a:t>However, other studies have shown that even gender-neutral antecedents are more likely to produce masculine images than feminine ones (</a:t>
            </a:r>
            <a:r>
              <a:rPr lang="en-US" b="1" dirty="0" err="1"/>
              <a:t>Gastil</a:t>
            </a:r>
            <a:r>
              <a:rPr lang="en-US" b="1" dirty="0"/>
              <a:t>, 1990). Hamilton (1988) asked students to complete sentences that required them to fill in pronouns that agreed with gender-neutral antecedents such as “writer,” “pedestrian,” and “persons” (Hamilton, 1988). The students were asked to describe any image they had when writing the sentence. Hamilton found that people imagined 3.3 men to each woman in the masculine “generic” condition and 1.5 men per woman in the unbiased condition. Thus, while ambient sexism accounted for some of the masculine bias, sexist language amplified the effect. </a:t>
            </a:r>
          </a:p>
          <a:p>
            <a:pPr>
              <a:lnSpc>
                <a:spcPct val="200000"/>
              </a:lnSpc>
            </a:pPr>
            <a:endParaRPr lang="en-US" b="1" dirty="0"/>
          </a:p>
          <a:p>
            <a:pPr>
              <a:lnSpc>
                <a:spcPct val="200000"/>
              </a:lnSpc>
            </a:pPr>
            <a:r>
              <a:rPr lang="en-US" b="1" dirty="0"/>
              <a:t>(Source: Erika Falk and Jordan Mills, “Why Sexist Language Affects Persuasion: The Role of Homophily, Intended Audience, and Offense,” Women and Language19:2.</a:t>
            </a:r>
          </a:p>
          <a:p>
            <a:pPr>
              <a:lnSpc>
                <a:spcPct val="200000"/>
              </a:lnSpc>
            </a:pPr>
            <a:endParaRPr lang="en-US" sz="1900" b="1" dirty="0"/>
          </a:p>
        </p:txBody>
      </p:sp>
    </p:spTree>
    <p:extLst>
      <p:ext uri="{BB962C8B-B14F-4D97-AF65-F5344CB8AC3E}">
        <p14:creationId xmlns:p14="http://schemas.microsoft.com/office/powerpoint/2010/main" val="138159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35"/>
            <a:ext cx="10515600" cy="637765"/>
          </a:xfrm>
        </p:spPr>
        <p:txBody>
          <a:bodyPr>
            <a:normAutofit/>
          </a:bodyPr>
          <a:lstStyle/>
          <a:p>
            <a:r>
              <a:rPr lang="en-US" sz="3600" dirty="0"/>
              <a:t>What else you can do with quoting…</a:t>
            </a:r>
            <a:r>
              <a:rPr lang="en-US" sz="3600" dirty="0" err="1"/>
              <a:t>Nevermind</a:t>
            </a:r>
            <a:r>
              <a:rPr lang="en-US" sz="3600" dirty="0"/>
              <a:t> MLA!</a:t>
            </a:r>
          </a:p>
        </p:txBody>
      </p:sp>
      <p:sp>
        <p:nvSpPr>
          <p:cNvPr id="3" name="TextBox 2"/>
          <p:cNvSpPr txBox="1"/>
          <p:nvPr/>
        </p:nvSpPr>
        <p:spPr>
          <a:xfrm>
            <a:off x="825910" y="1283110"/>
            <a:ext cx="10559845" cy="4247317"/>
          </a:xfrm>
          <a:prstGeom prst="rect">
            <a:avLst/>
          </a:prstGeom>
          <a:noFill/>
        </p:spPr>
        <p:txBody>
          <a:bodyPr wrap="square" rtlCol="0">
            <a:spAutoFit/>
          </a:bodyPr>
          <a:lstStyle/>
          <a:p>
            <a:r>
              <a:rPr lang="en-US" dirty="0"/>
              <a:t>When he arrives at this realization it is far too late.  He has literally created a monster: “I beheld the wretch- the miserable monster whom I created” (59)  He “sought to avoid the wretch” (60) because he was “unable to endure the aspect of the being [he] created” (58) and flees both the creation and his responsibility for it and spends the rest of the narrative fearing its possible retaliation. </a:t>
            </a:r>
          </a:p>
          <a:p>
            <a:endParaRPr lang="en-US" dirty="0"/>
          </a:p>
          <a:p>
            <a:endParaRPr lang="en-US" dirty="0"/>
          </a:p>
          <a:p>
            <a:endParaRPr lang="en-US" dirty="0"/>
          </a:p>
          <a:p>
            <a:r>
              <a:rPr lang="en-US" dirty="0"/>
              <a:t>John </a:t>
            </a:r>
            <a:r>
              <a:rPr lang="en-US" dirty="0" err="1"/>
              <a:t>Bugg</a:t>
            </a:r>
            <a:r>
              <a:rPr lang="en-US" dirty="0"/>
              <a:t> argues, “by [the monster] acquiring literacy, he only becomes more familiar… with the terms of his own alterity” (</a:t>
            </a:r>
            <a:r>
              <a:rPr lang="en-US" dirty="0" err="1"/>
              <a:t>Bugg</a:t>
            </a:r>
            <a:r>
              <a:rPr lang="en-US" dirty="0"/>
              <a:t> 661). </a:t>
            </a:r>
          </a:p>
          <a:p>
            <a:endParaRPr lang="en-US" dirty="0"/>
          </a:p>
          <a:p>
            <a:endParaRPr lang="en-US" dirty="0"/>
          </a:p>
          <a:p>
            <a:endParaRPr lang="en-US" dirty="0"/>
          </a:p>
          <a:p>
            <a:endParaRPr lang="en-US" dirty="0"/>
          </a:p>
          <a:p>
            <a:r>
              <a:rPr lang="en-US" dirty="0"/>
              <a:t>The monster absorbs and repeats the slurs and biases of racial superiority: “the slothful </a:t>
            </a:r>
            <a:r>
              <a:rPr lang="en-US" dirty="0" err="1"/>
              <a:t>Asiatics</a:t>
            </a:r>
            <a:r>
              <a:rPr lang="en-US" dirty="0"/>
              <a:t>; [versus] the stupendous genius and mental activity of the Grecians” (Shelley 122). </a:t>
            </a:r>
          </a:p>
        </p:txBody>
      </p:sp>
    </p:spTree>
    <p:extLst>
      <p:ext uri="{BB962C8B-B14F-4D97-AF65-F5344CB8AC3E}">
        <p14:creationId xmlns:p14="http://schemas.microsoft.com/office/powerpoint/2010/main" val="50959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643-3FFE-6244-B3F4-CD9FC53CB8BD}"/>
              </a:ext>
            </a:extLst>
          </p:cNvPr>
          <p:cNvSpPr>
            <a:spLocks noGrp="1"/>
          </p:cNvSpPr>
          <p:nvPr>
            <p:ph type="title"/>
          </p:nvPr>
        </p:nvSpPr>
        <p:spPr/>
        <p:txBody>
          <a:bodyPr/>
          <a:lstStyle/>
          <a:p>
            <a:r>
              <a:rPr lang="en-US" dirty="0"/>
              <a:t>A note about citation generators…</a:t>
            </a:r>
          </a:p>
        </p:txBody>
      </p:sp>
      <p:sp>
        <p:nvSpPr>
          <p:cNvPr id="5" name="Content Placeholder 2">
            <a:extLst>
              <a:ext uri="{FF2B5EF4-FFF2-40B4-BE49-F238E27FC236}">
                <a16:creationId xmlns:a16="http://schemas.microsoft.com/office/drawing/2014/main" id="{CAAC6127-CECD-E045-98B1-5F029379E1EA}"/>
              </a:ext>
            </a:extLst>
          </p:cNvPr>
          <p:cNvSpPr txBox="1">
            <a:spLocks/>
          </p:cNvSpPr>
          <p:nvPr/>
        </p:nvSpPr>
        <p:spPr>
          <a:xfrm>
            <a:off x="762001" y="1557221"/>
            <a:ext cx="5181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a:p>
            <a:endParaRPr lang="en-US" dirty="0"/>
          </a:p>
          <a:p>
            <a:endParaRPr lang="en-US" dirty="0"/>
          </a:p>
        </p:txBody>
      </p:sp>
      <p:pic>
        <p:nvPicPr>
          <p:cNvPr id="2052" name="Picture 4">
            <a:extLst>
              <a:ext uri="{FF2B5EF4-FFF2-40B4-BE49-F238E27FC236}">
                <a16:creationId xmlns:a16="http://schemas.microsoft.com/office/drawing/2014/main" id="{86EA3B72-5402-C04E-AE5A-A7BD6B0121A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69896" y="2711178"/>
            <a:ext cx="4893272"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PA Citation Blues - MAKING AN APA REFERENCE LIST TAKES TOO LONG SPENDS 15 MINUTES LOOKING FOR A CITATION MACHINE THAT DOESN'T SUCK. Lazy College Senior">
            <a:extLst>
              <a:ext uri="{FF2B5EF4-FFF2-40B4-BE49-F238E27FC236}">
                <a16:creationId xmlns:a16="http://schemas.microsoft.com/office/drawing/2014/main" id="{8838067F-CB01-6241-BCBF-659AFB03C35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282906"/>
            <a:ext cx="5181600" cy="343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38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lesson intends to… </a:t>
            </a:r>
          </a:p>
        </p:txBody>
      </p:sp>
      <p:sp>
        <p:nvSpPr>
          <p:cNvPr id="3" name="TextBox 2"/>
          <p:cNvSpPr txBox="1"/>
          <p:nvPr/>
        </p:nvSpPr>
        <p:spPr>
          <a:xfrm>
            <a:off x="838200" y="1902542"/>
            <a:ext cx="1054509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Discuss with students how to construct citations in APA format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Remind students how to avoid plagiarism</a:t>
            </a:r>
          </a:p>
          <a:p>
            <a:endParaRPr lang="en-US" sz="2800" dirty="0"/>
          </a:p>
          <a:p>
            <a:pPr marL="285750" indent="-285750">
              <a:buFont typeface="Arial" panose="020B0604020202020204" pitchFamily="34" charset="0"/>
              <a:buChar char="•"/>
            </a:pPr>
            <a:r>
              <a:rPr lang="en-US" sz="2800" dirty="0"/>
              <a:t>Discuss with students how to construct reference pages </a:t>
            </a:r>
          </a:p>
          <a:p>
            <a:endParaRPr lang="en-US" sz="2800" dirty="0"/>
          </a:p>
          <a:p>
            <a:pPr marL="285750" indent="-285750">
              <a:buFont typeface="Arial" panose="020B0604020202020204" pitchFamily="34" charset="0"/>
              <a:buChar char="•"/>
            </a:pPr>
            <a:r>
              <a:rPr lang="en-US" sz="2800" dirty="0"/>
              <a:t>Incorporate an activity designed to practically apply skills learned in this lesson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Address the </a:t>
            </a:r>
            <a:r>
              <a:rPr lang="en-US" sz="2800"/>
              <a:t>citation generator… </a:t>
            </a:r>
            <a:endParaRPr lang="en-US" sz="2800" dirty="0"/>
          </a:p>
        </p:txBody>
      </p:sp>
    </p:spTree>
    <p:extLst>
      <p:ext uri="{BB962C8B-B14F-4D97-AF65-F5344CB8AC3E}">
        <p14:creationId xmlns:p14="http://schemas.microsoft.com/office/powerpoint/2010/main" val="11215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cite sources? </a:t>
            </a:r>
          </a:p>
        </p:txBody>
      </p:sp>
      <p:sp>
        <p:nvSpPr>
          <p:cNvPr id="3" name="Content Placeholder 2"/>
          <p:cNvSpPr>
            <a:spLocks noGrp="1"/>
          </p:cNvSpPr>
          <p:nvPr>
            <p:ph idx="1"/>
          </p:nvPr>
        </p:nvSpPr>
        <p:spPr/>
        <p:txBody>
          <a:bodyPr>
            <a:normAutofit/>
          </a:bodyPr>
          <a:lstStyle/>
          <a:p>
            <a:endParaRPr lang="en-US" sz="4800" dirty="0"/>
          </a:p>
          <a:p>
            <a:endParaRPr lang="en-US" sz="4800" dirty="0"/>
          </a:p>
          <a:p>
            <a:r>
              <a:rPr lang="en-US" sz="4800" dirty="0"/>
              <a:t>To. Avoid. Plagiarism!</a:t>
            </a:r>
          </a:p>
        </p:txBody>
      </p:sp>
    </p:spTree>
    <p:extLst>
      <p:ext uri="{BB962C8B-B14F-4D97-AF65-F5344CB8AC3E}">
        <p14:creationId xmlns:p14="http://schemas.microsoft.com/office/powerpoint/2010/main" val="33840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sources need citing?</a:t>
            </a:r>
          </a:p>
        </p:txBody>
      </p:sp>
      <p:sp>
        <p:nvSpPr>
          <p:cNvPr id="3" name="Content Placeholder 2"/>
          <p:cNvSpPr>
            <a:spLocks noGrp="1"/>
          </p:cNvSpPr>
          <p:nvPr>
            <p:ph idx="1"/>
          </p:nvPr>
        </p:nvSpPr>
        <p:spPr/>
        <p:txBody>
          <a:bodyPr>
            <a:normAutofit/>
          </a:bodyPr>
          <a:lstStyle/>
          <a:p>
            <a:r>
              <a:rPr lang="en-US" sz="4400" dirty="0"/>
              <a:t>ANY quotation, chart, graph, visual, controversial statement, idea, opinion, or conclusion NOT YOUR OWN. </a:t>
            </a:r>
          </a:p>
        </p:txBody>
      </p:sp>
      <p:pic>
        <p:nvPicPr>
          <p:cNvPr id="4" name="Picture 3">
            <a:extLst>
              <a:ext uri="{FF2B5EF4-FFF2-40B4-BE49-F238E27FC236}">
                <a16:creationId xmlns:a16="http://schemas.microsoft.com/office/drawing/2014/main" id="{FB321813-6755-49BF-AF5B-DB290516F90D}"/>
              </a:ext>
            </a:extLst>
          </p:cNvPr>
          <p:cNvPicPr>
            <a:picLocks noChangeAspect="1"/>
          </p:cNvPicPr>
          <p:nvPr/>
        </p:nvPicPr>
        <p:blipFill>
          <a:blip r:embed="rId2"/>
          <a:stretch>
            <a:fillRect/>
          </a:stretch>
        </p:blipFill>
        <p:spPr>
          <a:xfrm>
            <a:off x="7512717" y="3753852"/>
            <a:ext cx="4226094" cy="2817396"/>
          </a:xfrm>
          <a:prstGeom prst="rect">
            <a:avLst/>
          </a:prstGeom>
        </p:spPr>
      </p:pic>
    </p:spTree>
    <p:extLst>
      <p:ext uri="{BB962C8B-B14F-4D97-AF65-F5344CB8AC3E}">
        <p14:creationId xmlns:p14="http://schemas.microsoft.com/office/powerpoint/2010/main" val="18958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sources do NOT need citing? </a:t>
            </a:r>
          </a:p>
        </p:txBody>
      </p:sp>
      <p:sp>
        <p:nvSpPr>
          <p:cNvPr id="3" name="Content Placeholder 2"/>
          <p:cNvSpPr>
            <a:spLocks noGrp="1"/>
          </p:cNvSpPr>
          <p:nvPr>
            <p:ph idx="1"/>
          </p:nvPr>
        </p:nvSpPr>
        <p:spPr/>
        <p:txBody>
          <a:bodyPr>
            <a:normAutofit/>
          </a:bodyPr>
          <a:lstStyle/>
          <a:p>
            <a:r>
              <a:rPr lang="en-US" sz="4400" dirty="0"/>
              <a:t>Any </a:t>
            </a:r>
            <a:r>
              <a:rPr lang="en-US" sz="4400" i="1" dirty="0"/>
              <a:t>well known </a:t>
            </a:r>
            <a:r>
              <a:rPr lang="en-US" sz="4400" dirty="0"/>
              <a:t>quotations, documents, or knowledge. </a:t>
            </a:r>
          </a:p>
          <a:p>
            <a:r>
              <a:rPr lang="en-US" sz="4400" dirty="0"/>
              <a:t>Rule of thumb: if the same piece of information appears in </a:t>
            </a:r>
            <a:r>
              <a:rPr lang="en-US" sz="4400" b="1" i="1" dirty="0"/>
              <a:t>three </a:t>
            </a:r>
            <a:r>
              <a:rPr lang="en-US" sz="4400" dirty="0"/>
              <a:t>or more different locations, it is considered “well-known” and need not be cited. </a:t>
            </a:r>
          </a:p>
        </p:txBody>
      </p:sp>
    </p:spTree>
    <p:extLst>
      <p:ext uri="{BB962C8B-B14F-4D97-AF65-F5344CB8AC3E}">
        <p14:creationId xmlns:p14="http://schemas.microsoft.com/office/powerpoint/2010/main" val="205606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8566-B133-445E-8E96-8FDA1A9EB982}"/>
              </a:ext>
            </a:extLst>
          </p:cNvPr>
          <p:cNvSpPr>
            <a:spLocks noGrp="1"/>
          </p:cNvSpPr>
          <p:nvPr>
            <p:ph type="title"/>
          </p:nvPr>
        </p:nvSpPr>
        <p:spPr/>
        <p:txBody>
          <a:bodyPr/>
          <a:lstStyle/>
          <a:p>
            <a:r>
              <a:rPr lang="en-US" dirty="0"/>
              <a:t>What is APA style citing?</a:t>
            </a:r>
          </a:p>
        </p:txBody>
      </p:sp>
      <p:sp>
        <p:nvSpPr>
          <p:cNvPr id="3" name="Content Placeholder 2">
            <a:extLst>
              <a:ext uri="{FF2B5EF4-FFF2-40B4-BE49-F238E27FC236}">
                <a16:creationId xmlns:a16="http://schemas.microsoft.com/office/drawing/2014/main" id="{F11D326D-1BDB-447D-B235-CA1EFC11D57E}"/>
              </a:ext>
            </a:extLst>
          </p:cNvPr>
          <p:cNvSpPr>
            <a:spLocks noGrp="1"/>
          </p:cNvSpPr>
          <p:nvPr>
            <p:ph sz="half" idx="1"/>
          </p:nvPr>
        </p:nvSpPr>
        <p:spPr/>
        <p:txBody>
          <a:bodyPr>
            <a:normAutofit fontScale="70000" lnSpcReduction="20000"/>
          </a:bodyPr>
          <a:lstStyle/>
          <a:p>
            <a:r>
              <a:rPr lang="en-US" dirty="0">
                <a:hlinkClick r:id="rId2"/>
              </a:rPr>
              <a:t>https://www.mendeley.com/guides/apa-citation-guide/</a:t>
            </a:r>
            <a:r>
              <a:rPr lang="en-US" dirty="0"/>
              <a:t> </a:t>
            </a:r>
            <a:endParaRPr lang="en-US" b="0" i="0" dirty="0">
              <a:solidFill>
                <a:srgbClr val="0C234B"/>
              </a:solidFill>
              <a:effectLst/>
              <a:latin typeface="UAGC-Montserrat"/>
            </a:endParaRPr>
          </a:p>
          <a:p>
            <a:pPr marL="0" indent="0" algn="l">
              <a:buNone/>
            </a:pPr>
            <a:endParaRPr lang="en-US" b="0" i="0" dirty="0">
              <a:solidFill>
                <a:srgbClr val="0C234B"/>
              </a:solidFill>
              <a:effectLst/>
              <a:latin typeface="UAGC-Montserrat"/>
            </a:endParaRPr>
          </a:p>
          <a:p>
            <a:pPr algn="l"/>
            <a:r>
              <a:rPr lang="en-US" b="0" i="0" dirty="0">
                <a:solidFill>
                  <a:srgbClr val="0C234B"/>
                </a:solidFill>
                <a:effectLst/>
                <a:latin typeface="UAGC-Montserrat"/>
              </a:rPr>
              <a:t>An in-text citation is a citation </a:t>
            </a:r>
            <a:r>
              <a:rPr lang="en-US" b="0" i="1" dirty="0">
                <a:solidFill>
                  <a:srgbClr val="0C234B"/>
                </a:solidFill>
                <a:effectLst/>
                <a:latin typeface="UAGC-Montserrat"/>
              </a:rPr>
              <a:t>within</a:t>
            </a:r>
            <a:r>
              <a:rPr lang="en-US" b="0" i="0" dirty="0">
                <a:solidFill>
                  <a:srgbClr val="0C234B"/>
                </a:solidFill>
                <a:effectLst/>
                <a:latin typeface="UAGC-Montserrat"/>
              </a:rPr>
              <a:t> your writing that shows where you found your information, facts, quotes, and research. All APA in-text citations require the same basic information:</a:t>
            </a:r>
          </a:p>
          <a:p>
            <a:pPr algn="l">
              <a:buFont typeface="Arial" panose="020B0604020202020204" pitchFamily="34" charset="0"/>
              <a:buChar char="•"/>
            </a:pPr>
            <a:r>
              <a:rPr lang="en-US" b="0" i="0" dirty="0">
                <a:solidFill>
                  <a:srgbClr val="0C234B"/>
                </a:solidFill>
                <a:effectLst/>
                <a:latin typeface="UAGC-Montserrat"/>
              </a:rPr>
              <a:t>Author’s last name (no first names or initials)</a:t>
            </a:r>
          </a:p>
          <a:p>
            <a:pPr algn="l">
              <a:buFont typeface="Arial" panose="020B0604020202020204" pitchFamily="34" charset="0"/>
              <a:buChar char="•"/>
            </a:pPr>
            <a:r>
              <a:rPr lang="en-US" b="0" i="0" dirty="0">
                <a:solidFill>
                  <a:srgbClr val="0C234B"/>
                </a:solidFill>
                <a:effectLst/>
                <a:latin typeface="UAGC-Montserrat"/>
              </a:rPr>
              <a:t>Year of publication (or “n.d.” if there is “no date”:(</a:t>
            </a:r>
            <a:r>
              <a:rPr lang="en-US" b="0" i="0" dirty="0" err="1">
                <a:solidFill>
                  <a:srgbClr val="0C234B"/>
                </a:solidFill>
                <a:effectLst/>
                <a:latin typeface="UAGC-Montserrat"/>
              </a:rPr>
              <a:t>LastName</a:t>
            </a:r>
            <a:r>
              <a:rPr lang="en-US" b="0" i="0" dirty="0">
                <a:solidFill>
                  <a:srgbClr val="0C234B"/>
                </a:solidFill>
                <a:effectLst/>
                <a:latin typeface="UAGC-Montserrat"/>
              </a:rPr>
              <a:t>, n.d., p.#))</a:t>
            </a:r>
          </a:p>
          <a:p>
            <a:pPr algn="l">
              <a:buFont typeface="Arial" panose="020B0604020202020204" pitchFamily="34" charset="0"/>
              <a:buChar char="•"/>
            </a:pPr>
            <a:r>
              <a:rPr lang="en-US" b="0" i="0" dirty="0">
                <a:solidFill>
                  <a:srgbClr val="0C234B"/>
                </a:solidFill>
                <a:effectLst/>
                <a:latin typeface="UAGC-Montserrat"/>
              </a:rPr>
              <a:t>Page number, paragraph number, chapter, section, or time stamp where the information can be located within the source (only required for direct quotes)</a:t>
            </a:r>
          </a:p>
          <a:p>
            <a:endParaRPr lang="en-US" dirty="0"/>
          </a:p>
        </p:txBody>
      </p:sp>
      <p:pic>
        <p:nvPicPr>
          <p:cNvPr id="1026" name="Picture 2" descr="Futurama Fry - When you're attempting to write an APA citation from scratch but you don't even know what apa is">
            <a:extLst>
              <a:ext uri="{FF2B5EF4-FFF2-40B4-BE49-F238E27FC236}">
                <a16:creationId xmlns:a16="http://schemas.microsoft.com/office/drawing/2014/main" id="{6D404C67-DBC5-4173-A554-9563F0CCD90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37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457729" cy="1019404"/>
          </a:xfrm>
        </p:spPr>
        <p:txBody>
          <a:bodyPr/>
          <a:lstStyle/>
          <a:p>
            <a:r>
              <a:rPr lang="en-US" dirty="0"/>
              <a:t>In text citations: APA</a:t>
            </a:r>
          </a:p>
        </p:txBody>
      </p:sp>
      <p:sp>
        <p:nvSpPr>
          <p:cNvPr id="5" name="TextBox 4"/>
          <p:cNvSpPr txBox="1"/>
          <p:nvPr/>
        </p:nvSpPr>
        <p:spPr>
          <a:xfrm>
            <a:off x="1190604" y="875643"/>
            <a:ext cx="8639046" cy="5909310"/>
          </a:xfrm>
          <a:prstGeom prst="rect">
            <a:avLst/>
          </a:prstGeom>
          <a:noFill/>
        </p:spPr>
        <p:txBody>
          <a:bodyPr wrap="square" rtlCol="0">
            <a:spAutoFit/>
          </a:bodyPr>
          <a:lstStyle/>
          <a:p>
            <a:r>
              <a:rPr lang="en-US" sz="2400" dirty="0">
                <a:hlinkClick r:id="rId2"/>
              </a:rPr>
              <a:t>https://owl.purdue.edu/owl/research_and_citation/apa_style/apa_formatting_and_style_guide/in_text_citations_the_basics.html</a:t>
            </a:r>
            <a:r>
              <a:rPr lang="en-US" sz="2400" dirty="0"/>
              <a:t> </a:t>
            </a:r>
          </a:p>
          <a:p>
            <a:endParaRPr lang="en-US" sz="2200" dirty="0"/>
          </a:p>
          <a:p>
            <a:r>
              <a:rPr lang="en-US" sz="2200" dirty="0"/>
              <a:t>APA (in most cases) is simply the author last name, the year of publication, and often a page number in the parenthesis at the end of the citation. Most often, the signal phrase includes the author last name, in which then year and page number are required. </a:t>
            </a:r>
          </a:p>
          <a:p>
            <a:endParaRPr lang="en-US" sz="2200" dirty="0"/>
          </a:p>
          <a:p>
            <a:r>
              <a:rPr lang="en-US" sz="2200" dirty="0" err="1"/>
              <a:t>Yanovski</a:t>
            </a:r>
            <a:r>
              <a:rPr lang="en-US" sz="2200" dirty="0"/>
              <a:t> and </a:t>
            </a:r>
            <a:r>
              <a:rPr lang="en-US" sz="2200" dirty="0" err="1"/>
              <a:t>Yanovski</a:t>
            </a:r>
            <a:r>
              <a:rPr lang="en-US" sz="2200" dirty="0"/>
              <a:t> (2002) reported that “the current state of the treatment for obesity is similar to the state of treatment of hypertension several decades ago” (p. 600).</a:t>
            </a:r>
          </a:p>
          <a:p>
            <a:endParaRPr lang="en-US" sz="2200" dirty="0"/>
          </a:p>
          <a:p>
            <a:r>
              <a:rPr lang="en-US" sz="2200" dirty="0"/>
              <a:t>*note that the page citation includes p. and punctuation goes outside of the parenthesis</a:t>
            </a:r>
          </a:p>
          <a:p>
            <a:r>
              <a:rPr lang="en-US" sz="2200" dirty="0"/>
              <a:t>*if there the author is not named in the signal phrase, place the author’s name, the year, and the page number in parentheses after the quotation (</a:t>
            </a:r>
            <a:r>
              <a:rPr lang="en-US" sz="2200" dirty="0" err="1"/>
              <a:t>Critser</a:t>
            </a:r>
            <a:r>
              <a:rPr lang="en-US" sz="2200" dirty="0"/>
              <a:t>, 2003, p.5)</a:t>
            </a:r>
          </a:p>
        </p:txBody>
      </p:sp>
      <p:sp>
        <p:nvSpPr>
          <p:cNvPr id="3" name="TextBox 2"/>
          <p:cNvSpPr txBox="1"/>
          <p:nvPr/>
        </p:nvSpPr>
        <p:spPr>
          <a:xfrm>
            <a:off x="9737317" y="172569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329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9177-5464-45FE-8F0A-526001D79F29}"/>
              </a:ext>
            </a:extLst>
          </p:cNvPr>
          <p:cNvSpPr>
            <a:spLocks noGrp="1"/>
          </p:cNvSpPr>
          <p:nvPr>
            <p:ph type="title"/>
          </p:nvPr>
        </p:nvSpPr>
        <p:spPr/>
        <p:txBody>
          <a:bodyPr/>
          <a:lstStyle/>
          <a:p>
            <a:r>
              <a:rPr lang="en-US" dirty="0"/>
              <a:t>In text citations: what is a signal phrase?</a:t>
            </a:r>
          </a:p>
        </p:txBody>
      </p:sp>
      <p:sp>
        <p:nvSpPr>
          <p:cNvPr id="3" name="Content Placeholder 2">
            <a:extLst>
              <a:ext uri="{FF2B5EF4-FFF2-40B4-BE49-F238E27FC236}">
                <a16:creationId xmlns:a16="http://schemas.microsoft.com/office/drawing/2014/main" id="{C86BB632-9AB4-40FF-A83E-943F4FC1629D}"/>
              </a:ext>
            </a:extLst>
          </p:cNvPr>
          <p:cNvSpPr>
            <a:spLocks noGrp="1"/>
          </p:cNvSpPr>
          <p:nvPr>
            <p:ph idx="1"/>
          </p:nvPr>
        </p:nvSpPr>
        <p:spPr/>
        <p:txBody>
          <a:bodyPr>
            <a:normAutofit fontScale="70000" lnSpcReduction="20000"/>
          </a:bodyPr>
          <a:lstStyle/>
          <a:p>
            <a:r>
              <a:rPr lang="en-US" sz="2800" dirty="0">
                <a:hlinkClick r:id="rId2"/>
              </a:rPr>
              <a:t>https://www.youtube.com/watch?v=_fVv2Jt0o18</a:t>
            </a:r>
            <a:r>
              <a:rPr lang="en-US" sz="2800" dirty="0"/>
              <a:t> </a:t>
            </a:r>
          </a:p>
          <a:p>
            <a:pPr marL="0" indent="0">
              <a:buNone/>
            </a:pPr>
            <a:endParaRPr lang="en-US" sz="2800" dirty="0"/>
          </a:p>
          <a:p>
            <a:r>
              <a:rPr lang="en-US" sz="2800" dirty="0"/>
              <a:t>Signal phrase- a phrase used to tell readers who is making the assertion and why he/she has the authority/knowledge to speak on a source. Also, it tells the reader that everything between the signal phrase and parenthetical citation comes from that source (NFG 473)</a:t>
            </a:r>
          </a:p>
          <a:p>
            <a:endParaRPr lang="en-US" sz="2800" dirty="0"/>
          </a:p>
          <a:p>
            <a:r>
              <a:rPr lang="en-US" sz="2800" dirty="0"/>
              <a:t>*APA style requires usage of the past tense or the present perfect tense in signal phrases introducing cited material </a:t>
            </a:r>
          </a:p>
          <a:p>
            <a:pPr lvl="1"/>
            <a:r>
              <a:rPr lang="en-US" dirty="0"/>
              <a:t>	Smith (2012) reported </a:t>
            </a:r>
          </a:p>
          <a:p>
            <a:pPr lvl="1"/>
            <a:r>
              <a:rPr lang="en-US" dirty="0"/>
              <a:t>	Smith (2012) has argued</a:t>
            </a:r>
          </a:p>
          <a:p>
            <a:endParaRPr lang="en-US" sz="2800" dirty="0"/>
          </a:p>
          <a:p>
            <a:endParaRPr lang="en-US" sz="2800" dirty="0"/>
          </a:p>
          <a:p>
            <a:r>
              <a:rPr lang="en-US" sz="2800" dirty="0"/>
              <a:t>According to Professor Smith (2020), everything important in between either summarized, paraphrased, or quoted, in which case it would have quote marks around it (Smith, 2020). </a:t>
            </a:r>
          </a:p>
          <a:p>
            <a:endParaRPr lang="en-US" dirty="0"/>
          </a:p>
        </p:txBody>
      </p:sp>
    </p:spTree>
    <p:extLst>
      <p:ext uri="{BB962C8B-B14F-4D97-AF65-F5344CB8AC3E}">
        <p14:creationId xmlns:p14="http://schemas.microsoft.com/office/powerpoint/2010/main" val="26783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408B-CD05-F24F-9A87-41186BBC26A5}"/>
              </a:ext>
            </a:extLst>
          </p:cNvPr>
          <p:cNvSpPr>
            <a:spLocks noGrp="1"/>
          </p:cNvSpPr>
          <p:nvPr>
            <p:ph type="title"/>
          </p:nvPr>
        </p:nvSpPr>
        <p:spPr>
          <a:xfrm>
            <a:off x="838200" y="136525"/>
            <a:ext cx="10515600" cy="1325563"/>
          </a:xfrm>
        </p:spPr>
        <p:txBody>
          <a:bodyPr/>
          <a:lstStyle/>
          <a:p>
            <a:r>
              <a:rPr lang="en-US" dirty="0"/>
              <a:t>How to cite in APA style- short vs long quotes</a:t>
            </a:r>
          </a:p>
        </p:txBody>
      </p:sp>
      <p:sp>
        <p:nvSpPr>
          <p:cNvPr id="3" name="Content Placeholder 2">
            <a:extLst>
              <a:ext uri="{FF2B5EF4-FFF2-40B4-BE49-F238E27FC236}">
                <a16:creationId xmlns:a16="http://schemas.microsoft.com/office/drawing/2014/main" id="{A583D2D3-89D3-0443-8354-F37E58F794DF}"/>
              </a:ext>
            </a:extLst>
          </p:cNvPr>
          <p:cNvSpPr>
            <a:spLocks noGrp="1"/>
          </p:cNvSpPr>
          <p:nvPr>
            <p:ph idx="1"/>
          </p:nvPr>
        </p:nvSpPr>
        <p:spPr>
          <a:xfrm>
            <a:off x="838200" y="1251536"/>
            <a:ext cx="10515600" cy="4926679"/>
          </a:xfrm>
        </p:spPr>
        <p:txBody>
          <a:bodyPr>
            <a:normAutofit/>
          </a:bodyPr>
          <a:lstStyle/>
          <a:p>
            <a:r>
              <a:rPr lang="en-US" sz="2000" dirty="0"/>
              <a:t>How to quote in text in APA format- (Markel 634-650) and Purdue OWL website</a:t>
            </a:r>
          </a:p>
          <a:p>
            <a:endParaRPr lang="en-US" sz="2000" dirty="0"/>
          </a:p>
          <a:p>
            <a:pPr marL="742950" lvl="1" indent="-285750">
              <a:buFont typeface="Wingdings" panose="05000000000000000000" pitchFamily="2" charset="2"/>
              <a:buChar char="Ø"/>
            </a:pPr>
            <a:r>
              <a:rPr lang="en-US" sz="2000" dirty="0"/>
              <a:t>Short quotes- </a:t>
            </a:r>
            <a:r>
              <a:rPr lang="en-US" sz="2000" b="0" i="0" dirty="0">
                <a:solidFill>
                  <a:srgbClr val="333333"/>
                </a:solidFill>
                <a:effectLst/>
                <a:latin typeface="acumin-pro"/>
              </a:rPr>
              <a:t>If you are directly quoting from a work, you will need to include the author, year of publication, and page number for the reference (preceded by "p." for a single page and “pp.” for a span of multiple pages, with the page numbers separated by an </a:t>
            </a:r>
            <a:r>
              <a:rPr lang="en-US" sz="2000" b="0" i="0" dirty="0" err="1">
                <a:solidFill>
                  <a:srgbClr val="333333"/>
                </a:solidFill>
                <a:effectLst/>
                <a:latin typeface="acumin-pro"/>
              </a:rPr>
              <a:t>en</a:t>
            </a:r>
            <a:r>
              <a:rPr lang="en-US" sz="2000" b="0" i="0" dirty="0">
                <a:solidFill>
                  <a:srgbClr val="333333"/>
                </a:solidFill>
                <a:effectLst/>
                <a:latin typeface="acumin-pro"/>
              </a:rPr>
              <a:t> dash).</a:t>
            </a:r>
          </a:p>
          <a:p>
            <a:pPr marL="0" indent="0">
              <a:buNone/>
            </a:pPr>
            <a:endParaRPr lang="en-US" sz="2000" dirty="0"/>
          </a:p>
          <a:p>
            <a:pPr marL="457200" lvl="2" indent="457200">
              <a:buFont typeface="Wingdings" panose="05000000000000000000" pitchFamily="2" charset="2"/>
              <a:buChar char="Ø"/>
            </a:pPr>
            <a:r>
              <a:rPr lang="en-US" dirty="0"/>
              <a:t>Long quotes, called block quotes- **anything longer than 40 words</a:t>
            </a:r>
          </a:p>
          <a:p>
            <a:pPr marL="914400" lvl="3" indent="457200">
              <a:buFont typeface="Wingdings" panose="05000000000000000000" pitchFamily="2" charset="2"/>
              <a:buChar char="Ø"/>
            </a:pPr>
            <a:r>
              <a:rPr lang="en-US" sz="2000" b="0" i="0" dirty="0">
                <a:solidFill>
                  <a:srgbClr val="333333"/>
                </a:solidFill>
                <a:effectLst/>
                <a:latin typeface="acumin-pro"/>
              </a:rPr>
              <a:t>Place direct quotations that are 40 words or longer in a free-standing block of typewritten lines and omit quotation marks. </a:t>
            </a:r>
          </a:p>
          <a:p>
            <a:pPr marL="914400" lvl="3" indent="457200">
              <a:buFont typeface="Wingdings" panose="05000000000000000000" pitchFamily="2" charset="2"/>
              <a:buChar char="Ø"/>
            </a:pPr>
            <a:r>
              <a:rPr lang="en-US" sz="2000" b="0" i="0" dirty="0">
                <a:solidFill>
                  <a:srgbClr val="333333"/>
                </a:solidFill>
                <a:effectLst/>
                <a:latin typeface="acumin-pro"/>
              </a:rPr>
              <a:t>Start the quotation on a new line, indented 1/2 inch from the left margin, i.e., in the same place you would begin a new paragraph. </a:t>
            </a:r>
          </a:p>
          <a:p>
            <a:pPr marL="914400" lvl="3" indent="457200">
              <a:buFont typeface="Wingdings" panose="05000000000000000000" pitchFamily="2" charset="2"/>
              <a:buChar char="Ø"/>
            </a:pPr>
            <a:r>
              <a:rPr lang="en-US" sz="2000" b="0" i="0" dirty="0">
                <a:solidFill>
                  <a:srgbClr val="333333"/>
                </a:solidFill>
                <a:effectLst/>
                <a:latin typeface="acumin-pro"/>
              </a:rPr>
              <a:t>Type the entire quotation on the new margin, and indent the first line of any subsequent paragraph within the quotation 1/2 inch from the new margin. </a:t>
            </a:r>
          </a:p>
          <a:p>
            <a:pPr marL="914400" lvl="3" indent="457200">
              <a:buFont typeface="Wingdings" panose="05000000000000000000" pitchFamily="2" charset="2"/>
              <a:buChar char="Ø"/>
            </a:pPr>
            <a:r>
              <a:rPr lang="en-US" sz="2000" b="0" i="0" dirty="0">
                <a:solidFill>
                  <a:srgbClr val="333333"/>
                </a:solidFill>
                <a:effectLst/>
                <a:latin typeface="acumin-pro"/>
              </a:rPr>
              <a:t>Maintain double-spacing throughout, but do not add an extra blank line before or after it. The parenthetical citation should come after the closing punctuation mark.</a:t>
            </a:r>
          </a:p>
          <a:p>
            <a:pPr marL="0" lvl="1" indent="457200">
              <a:buFont typeface="Wingdings" panose="05000000000000000000" pitchFamily="2" charset="2"/>
              <a:buChar char="Ø"/>
            </a:pPr>
            <a:endParaRPr lang="en-US" sz="2000" dirty="0"/>
          </a:p>
        </p:txBody>
      </p:sp>
    </p:spTree>
    <p:extLst>
      <p:ext uri="{BB962C8B-B14F-4D97-AF65-F5344CB8AC3E}">
        <p14:creationId xmlns:p14="http://schemas.microsoft.com/office/powerpoint/2010/main" val="2206260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50262</TotalTime>
  <Words>1248</Words>
  <Application>Microsoft Macintosh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acumin-pro</vt:lpstr>
      <vt:lpstr>Arial</vt:lpstr>
      <vt:lpstr>Calibri</vt:lpstr>
      <vt:lpstr>Calibri Light</vt:lpstr>
      <vt:lpstr>Lato</vt:lpstr>
      <vt:lpstr>Times New Roman</vt:lpstr>
      <vt:lpstr>UAGC-Montserrat</vt:lpstr>
      <vt:lpstr>Wingdings</vt:lpstr>
      <vt:lpstr>Office Theme</vt:lpstr>
      <vt:lpstr>APA Citations</vt:lpstr>
      <vt:lpstr>This lesson intends to… </vt:lpstr>
      <vt:lpstr>Why do we cite sources? </vt:lpstr>
      <vt:lpstr>What sources need citing?</vt:lpstr>
      <vt:lpstr>What sources do NOT need citing? </vt:lpstr>
      <vt:lpstr>What is APA style citing?</vt:lpstr>
      <vt:lpstr>In text citations: APA</vt:lpstr>
      <vt:lpstr>In text citations: what is a signal phrase?</vt:lpstr>
      <vt:lpstr>How to cite in APA style- short vs long quotes</vt:lpstr>
      <vt:lpstr>For example: Short Quotations</vt:lpstr>
      <vt:lpstr>For example: Long Quotations</vt:lpstr>
      <vt:lpstr>Yes, you have to do a reference page</vt:lpstr>
      <vt:lpstr>Let’s talk about this one…  </vt:lpstr>
      <vt:lpstr>What else you can do with quoting…Nevermind MLA!</vt:lpstr>
      <vt:lpstr>A note about citation generators…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Citations</dc:title>
  <dc:creator>Microsoft Office User</dc:creator>
  <cp:lastModifiedBy>Microsoft Office User</cp:lastModifiedBy>
  <cp:revision>11</cp:revision>
  <dcterms:created xsi:type="dcterms:W3CDTF">2021-10-11T00:50:58Z</dcterms:created>
  <dcterms:modified xsi:type="dcterms:W3CDTF">2022-03-17T01:46:16Z</dcterms:modified>
</cp:coreProperties>
</file>