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8" r:id="rId5"/>
    <p:sldId id="259" r:id="rId6"/>
    <p:sldId id="260" r:id="rId7"/>
    <p:sldId id="261" r:id="rId8"/>
    <p:sldId id="262" r:id="rId9"/>
    <p:sldId id="263" r:id="rId10"/>
    <p:sldId id="264" r:id="rId11"/>
    <p:sldId id="265" r:id="rId12"/>
    <p:sldId id="266" r:id="rId13"/>
    <p:sldId id="267"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94721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75064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20946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93225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5839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70396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5/23/2022</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518223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1400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84991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04923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5/23/2022</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89206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5/23/2022</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7916189"/>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A348B8-3F2F-474A-A276-9C9066176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Video 3">
            <a:extLst>
              <a:ext uri="{FF2B5EF4-FFF2-40B4-BE49-F238E27FC236}">
                <a16:creationId xmlns:a16="http://schemas.microsoft.com/office/drawing/2014/main" id="{C3008C9D-472D-3D43-15AD-AC587AF8D5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58000" contrast="-40000"/>
          </a:blip>
          <a:srcRect t="284" r="-1" b="-1"/>
          <a:stretch/>
        </p:blipFill>
        <p:spPr>
          <a:xfrm>
            <a:off x="20" y="1"/>
            <a:ext cx="12191980" cy="6857999"/>
          </a:xfrm>
          <a:prstGeom prst="rect">
            <a:avLst/>
          </a:prstGeom>
        </p:spPr>
      </p:pic>
      <p:grpSp>
        <p:nvGrpSpPr>
          <p:cNvPr id="11" name="Group 10">
            <a:extLst>
              <a:ext uri="{FF2B5EF4-FFF2-40B4-BE49-F238E27FC236}">
                <a16:creationId xmlns:a16="http://schemas.microsoft.com/office/drawing/2014/main" id="{46400ECE-9877-489B-9D66-A71DE0575C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1A5D329-D649-4E9F-8096-A2ACE125EF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92DB4E-8447-45DB-9823-5CFC7C66C5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13">
              <a:extLst>
                <a:ext uri="{FF2B5EF4-FFF2-40B4-BE49-F238E27FC236}">
                  <a16:creationId xmlns:a16="http://schemas.microsoft.com/office/drawing/2014/main" id="{A5D5DFBD-BCEC-48CF-808D-F7E1C14047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1903FC-FD80-4FBD-AA8A-C2193BC9C3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D55ECC-9F8E-4CA7-B6E4-B16810D9AF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B70EC0-20B9-4B4E-92A9-EC13F4DF03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E75303-322B-4EE7-823D-F77D7EF54D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F1C7D3-2BCC-49A7-B6F7-5A186ADDD8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4F36A6-486F-4AD6-9A4D-8287F046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7EBF09-A754-4C44-A040-2B439F27D0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6C4580-856F-4186-B589-28D864BB53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808157-3585-4AB1-9749-F9A67F988B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46DFD7-0F51-48C5-A9D1-6792FFC266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CB18E0-7882-4E21-9A48-1A54F4445F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A3F90D-FBDD-4CF7-872C-040EF58676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4E87E7-02B5-4FD8-866D-A8F25F5DD8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573020-73D6-4060-BFD2-F0A63261C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C3845D-5E59-4D90-9D5C-76ED34F4EF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B5D9CF-B022-4B61-84CC-9CE47428D4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A28D78-4A5A-40AC-8EA0-AE36CD6A37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D55823-36C9-47C0-B8B3-7BA814BE0B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63E8057-634C-41C8-9352-31517F5529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380C6A-DAC6-4C80-A2B1-341AD173F0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C73B68-20DB-4B0D-BDFC-46D2E2DFA3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C3543E-8CC7-4D2C-A1B6-3260366B70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A75029-DAD3-4FA3-9603-6CF2C96C2A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E0D540-01C4-47A7-8F32-603003412B7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D20989-6E8E-45DA-81C2-E2615D8DB1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F5210F8-5C9F-47B3-B18D-EA0DDAFE81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670A10-674D-4A17-9F65-1BFD98FF7C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36A5B2-61EC-401D-8CCC-7C2CE96F1D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8606225D-3AFB-411A-A409-9199957FC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rgbClr val="000000">
                  <a:alpha val="30000"/>
                </a:srgbClr>
              </a:gs>
              <a:gs pos="80000">
                <a:srgbClr val="000000">
                  <a:alpha val="15000"/>
                </a:srgbClr>
              </a:gs>
              <a:gs pos="0">
                <a:srgbClr val="000000">
                  <a:alpha val="0"/>
                </a:srgbClr>
              </a:gs>
              <a:gs pos="20000">
                <a:srgbClr val="000000">
                  <a:alpha val="1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33895-503C-5B30-C0B4-CFC3414A95CF}"/>
              </a:ext>
            </a:extLst>
          </p:cNvPr>
          <p:cNvSpPr>
            <a:spLocks noGrp="1"/>
          </p:cNvSpPr>
          <p:nvPr>
            <p:ph type="ctrTitle"/>
          </p:nvPr>
        </p:nvSpPr>
        <p:spPr>
          <a:xfrm>
            <a:off x="1166162" y="3582494"/>
            <a:ext cx="9820188" cy="1628647"/>
          </a:xfrm>
        </p:spPr>
        <p:txBody>
          <a:bodyPr>
            <a:normAutofit fontScale="90000"/>
          </a:bodyPr>
          <a:lstStyle/>
          <a:p>
            <a:pPr marL="0" marR="0" algn="ctr">
              <a:lnSpc>
                <a:spcPct val="90000"/>
              </a:lnSpc>
              <a:spcBef>
                <a:spcPts val="0"/>
              </a:spcBef>
              <a:spcAft>
                <a:spcPts val="800"/>
              </a:spcAft>
            </a:pPr>
            <a:r>
              <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2200" dirty="0">
                <a:solidFill>
                  <a:schemeClr val="bg1"/>
                </a:solidFill>
                <a:effectLst/>
                <a:ea typeface="Calibri" panose="020F0502020204030204" pitchFamily="34" charset="0"/>
                <a:cs typeface="Calibri" panose="020F0502020204030204" pitchFamily="34" charset="0"/>
              </a:rPr>
            </a:br>
            <a:br>
              <a:rPr lang="en-US" sz="3600" dirty="0">
                <a:solidFill>
                  <a:schemeClr val="bg1"/>
                </a:solidFill>
                <a:effectLst/>
                <a:ea typeface="Calibri" panose="020F0502020204030204" pitchFamily="34" charset="0"/>
                <a:cs typeface="Calibri" panose="020F0502020204030204" pitchFamily="34" charset="0"/>
              </a:rPr>
            </a:b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Technical Description of the Texas Instrument-30XA Scientific Calculator</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 </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 </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Alessander Turcios	</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Writing for Engineering 21007 at The City College of New York</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Professor Danielle </a:t>
            </a:r>
            <a:r>
              <a:rPr lang="en-US" sz="3600" dirty="0" err="1">
                <a:solidFill>
                  <a:schemeClr val="bg1"/>
                </a:solidFill>
                <a:effectLst/>
                <a:ea typeface="Calibri" panose="020F0502020204030204" pitchFamily="34" charset="0"/>
                <a:cs typeface="Calibri" panose="020F0502020204030204" pitchFamily="34" charset="0"/>
              </a:rPr>
              <a:t>Carr</a:t>
            </a:r>
            <a:br>
              <a:rPr lang="en-US" sz="3600" dirty="0">
                <a:solidFill>
                  <a:schemeClr val="bg1"/>
                </a:solidFill>
                <a:effectLst/>
                <a:ea typeface="Calibri" panose="020F0502020204030204" pitchFamily="34" charset="0"/>
                <a:cs typeface="Calibri" panose="020F0502020204030204" pitchFamily="34" charset="0"/>
              </a:rPr>
            </a:br>
            <a:r>
              <a:rPr lang="en-US" sz="3600" dirty="0">
                <a:solidFill>
                  <a:schemeClr val="bg1"/>
                </a:solidFill>
                <a:effectLst/>
                <a:ea typeface="Calibri" panose="020F0502020204030204" pitchFamily="34" charset="0"/>
                <a:cs typeface="Calibri" panose="020F0502020204030204" pitchFamily="34" charset="0"/>
              </a:rPr>
              <a:t>May 23, 2022</a:t>
            </a:r>
            <a:br>
              <a:rPr lang="en-US" sz="3600" dirty="0">
                <a:solidFill>
                  <a:schemeClr val="bg1"/>
                </a:solidFill>
                <a:effectLst/>
                <a:ea typeface="Calibri" panose="020F0502020204030204" pitchFamily="34" charset="0"/>
                <a:cs typeface="Calibri" panose="020F0502020204030204" pitchFamily="34" charset="0"/>
              </a:rPr>
            </a:br>
            <a:b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dirty="0">
              <a:solidFill>
                <a:schemeClr val="bg1"/>
              </a:solidFill>
            </a:endParaRPr>
          </a:p>
        </p:txBody>
      </p:sp>
    </p:spTree>
    <p:extLst>
      <p:ext uri="{BB962C8B-B14F-4D97-AF65-F5344CB8AC3E}">
        <p14:creationId xmlns:p14="http://schemas.microsoft.com/office/powerpoint/2010/main" val="30601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9CF0-DD81-BDBC-5807-894535CD6375}"/>
              </a:ext>
            </a:extLst>
          </p:cNvPr>
          <p:cNvSpPr>
            <a:spLocks noGrp="1"/>
          </p:cNvSpPr>
          <p:nvPr>
            <p:ph type="title"/>
          </p:nvPr>
        </p:nvSpPr>
        <p:spPr>
          <a:xfrm>
            <a:off x="691079" y="1097935"/>
            <a:ext cx="10325000" cy="3947650"/>
          </a:xfrm>
        </p:spPr>
        <p:txBody>
          <a:bodyPr>
            <a:normAutofit fontScale="90000"/>
          </a:bodyPr>
          <a:lstStyle/>
          <a:p>
            <a:pPr marL="0" marR="0">
              <a:lnSpc>
                <a:spcPct val="150000"/>
              </a:lnSpc>
              <a:spcBef>
                <a:spcPts val="0"/>
              </a:spcBef>
              <a:spcAft>
                <a:spcPts val="800"/>
              </a:spcAft>
            </a:pPr>
            <a:r>
              <a:rPr lang="en-US" sz="3100" b="1" dirty="0">
                <a:effectLst/>
                <a:ea typeface="Calibri" panose="020F0502020204030204" pitchFamily="34" charset="0"/>
                <a:cs typeface="Times New Roman" panose="02020603050405020304" pitchFamily="18" charset="0"/>
              </a:rPr>
              <a:t>Internal Components:</a:t>
            </a:r>
            <a:br>
              <a:rPr lang="en-US" sz="2000" b="1" dirty="0">
                <a:effectLst/>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ea typeface="Calibri" panose="020F0502020204030204" pitchFamily="34" charset="0"/>
                <a:cs typeface="Times New Roman" panose="02020603050405020304" pitchFamily="18" charset="0"/>
              </a:rPr>
              <a:t>The TI 30XA is a calculator powered by two internal LR44 batteries.</a:t>
            </a:r>
            <a:br>
              <a:rPr lang="en-US" sz="1800" dirty="0">
                <a:effectLst/>
                <a:ea typeface="Calibri" panose="020F0502020204030204" pitchFamily="34" charset="0"/>
                <a:cs typeface="Times New Roman" panose="02020603050405020304" pitchFamily="18" charset="0"/>
              </a:rPr>
            </a:br>
            <a:r>
              <a:rPr lang="en-US" sz="1800" dirty="0">
                <a:effectLst/>
                <a:ea typeface="Calibri" panose="020F0502020204030204" pitchFamily="34" charset="0"/>
                <a:cs typeface="Times New Roman" panose="02020603050405020304" pitchFamily="18" charset="0"/>
              </a:rPr>
              <a:t>The LR44 battery features a diameter of 11.6 mm (0.457 inches) and a height of 5.4 mm (0.213 inches). The LR44 battery is typically a 1.5 Volt coin cell alkaline battery with an operating temperature ranging from 32°F- 140°F, while the optimal temperature is 68°F. This is battery may last up to a year depending on use and external ambient conditions.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D88BBB-B583-E366-E9A6-D2D5C7DDBF3E}"/>
              </a:ext>
            </a:extLst>
          </p:cNvPr>
          <p:cNvSpPr>
            <a:spLocks noGrp="1"/>
          </p:cNvSpPr>
          <p:nvPr>
            <p:ph idx="1"/>
          </p:nvPr>
        </p:nvSpPr>
        <p:spPr>
          <a:xfrm>
            <a:off x="691079" y="2872509"/>
            <a:ext cx="10325000" cy="2173076"/>
          </a:xfrm>
        </p:spPr>
        <p:txBody>
          <a:bodyPr/>
          <a:lstStyle/>
          <a:p>
            <a:endParaRPr lang="en-US" dirty="0"/>
          </a:p>
          <a:p>
            <a:endParaRPr lang="en-US" sz="1600" dirty="0"/>
          </a:p>
          <a:p>
            <a:r>
              <a:rPr lang="en-US" sz="1600" dirty="0">
                <a:effectLst/>
                <a:ea typeface="Calibri" panose="020F0502020204030204" pitchFamily="34" charset="0"/>
                <a:cs typeface="Times New Roman" panose="02020603050405020304" pitchFamily="18" charset="0"/>
              </a:rPr>
              <a:t>Once the batteries do need to be replaced, a Phillips #1 screwdriver is required. There are 6 screws on the back which will be loosened to reveal two panels, the front, and the back, once that is completed the plastic spring mechanism and metal connector will be accessible. </a:t>
            </a:r>
          </a:p>
          <a:p>
            <a:endParaRPr lang="en-US" dirty="0"/>
          </a:p>
        </p:txBody>
      </p:sp>
    </p:spTree>
    <p:extLst>
      <p:ext uri="{BB962C8B-B14F-4D97-AF65-F5344CB8AC3E}">
        <p14:creationId xmlns:p14="http://schemas.microsoft.com/office/powerpoint/2010/main" val="204942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12" name="Freeform: Shape 11">
            <a:extLst>
              <a:ext uri="{FF2B5EF4-FFF2-40B4-BE49-F238E27FC236}">
                <a16:creationId xmlns:a16="http://schemas.microsoft.com/office/drawing/2014/main" id="{E176DC30-5F54-423B-AF50-738BEABE7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490555" y="162759"/>
            <a:ext cx="6857996" cy="6532473"/>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4675998B-83F9-4DD6-A181-01CC6390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 name="Straight Connector 14">
              <a:extLst>
                <a:ext uri="{FF2B5EF4-FFF2-40B4-BE49-F238E27FC236}">
                  <a16:creationId xmlns:a16="http://schemas.microsoft.com/office/drawing/2014/main" id="{7203DA02-DFF0-43DA-97F8-713359A5E9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DB5F66-3FA1-4342-A884-49FFC898B0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E1DE4-95C3-4648-880D-D5F16DA5BE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0DE976-09C7-468E-88D4-E653C3B9A9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6834F4-CE01-4256-A71F-E9622367BA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4B1666-CD3C-4141-91C0-782A8C0A79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EB9DED-5756-4349-86C4-BB40C843E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66CDAA-2393-4E50-88AE-4B6DE356DD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2ED3B2-4AF6-4D71-AFE0-E628195BE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8274F-6455-416D-9E21-09DCC607D3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4FC2BA-35B4-4272-AE27-2EA963B9C6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75E2C7-38CF-4C4C-BA60-8EBC4C597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41EEBD-A69D-4000-B18A-0FF9079FF4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674DC2-DB19-4D12-A7CC-A19B45A577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E37544-AEB0-4C32-9AB4-FD8868FBB4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4D92EE-9609-4B42-A0C2-EE8B291A29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4BE4F6-D0F0-4D05-BADF-7BAB738853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022A48-AB28-42C0-99AA-84E9E942A2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E1212E-2DDC-41F9-817C-2B0AF529E0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AC07E3-6FB7-48B5-9418-5D58EC897A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112200-C0E8-4E4F-B475-BB0C5619B1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A45913-5C20-4A2E-9401-B69D433BAC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3BFA98-23F1-401A-B615-F706954A49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EE95EF-D097-47D9-98DF-5BA037C497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E5EAA5-1BC5-4C85-85D9-F7BA73476C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F5AAC3-E106-4C3A-986B-23C44A9B1B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C6582A-5366-4B33-8D40-2B474D8B57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A25249E-2F40-425D-A7F1-B7E55EF53C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13EC936-5CFC-4FE5-BCA8-59B3A2EFB6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CDE7F7A-C490-430C-876F-0349FC8BFB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686B4E-119A-4F4A-9392-1F9CFE3BEE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Right Triangle 46">
            <a:extLst>
              <a:ext uri="{FF2B5EF4-FFF2-40B4-BE49-F238E27FC236}">
                <a16:creationId xmlns:a16="http://schemas.microsoft.com/office/drawing/2014/main" id="{F3730C34-30B8-42E4-824D-F095747C4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5" y="2059091"/>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29170F-0E9E-0138-A997-361A2680CC29}"/>
              </a:ext>
            </a:extLst>
          </p:cNvPr>
          <p:cNvSpPr>
            <a:spLocks noGrp="1"/>
          </p:cNvSpPr>
          <p:nvPr>
            <p:ph type="title"/>
          </p:nvPr>
        </p:nvSpPr>
        <p:spPr>
          <a:xfrm>
            <a:off x="632104" y="154359"/>
            <a:ext cx="5426077" cy="1461642"/>
          </a:xfrm>
        </p:spPr>
        <p:txBody>
          <a:bodyPr>
            <a:normAutofit/>
          </a:bodyPr>
          <a:lstStyle/>
          <a:p>
            <a:r>
              <a:rPr lang="en-US" sz="4100" b="1" dirty="0"/>
              <a:t>Internal Composition (Continued) </a:t>
            </a:r>
          </a:p>
        </p:txBody>
      </p:sp>
      <p:sp>
        <p:nvSpPr>
          <p:cNvPr id="3" name="Content Placeholder 2">
            <a:extLst>
              <a:ext uri="{FF2B5EF4-FFF2-40B4-BE49-F238E27FC236}">
                <a16:creationId xmlns:a16="http://schemas.microsoft.com/office/drawing/2014/main" id="{34351DA0-3264-F7A6-1259-669F4CD019B2}"/>
              </a:ext>
            </a:extLst>
          </p:cNvPr>
          <p:cNvSpPr>
            <a:spLocks noGrp="1"/>
          </p:cNvSpPr>
          <p:nvPr>
            <p:ph idx="1"/>
          </p:nvPr>
        </p:nvSpPr>
        <p:spPr>
          <a:xfrm>
            <a:off x="718936" y="1787716"/>
            <a:ext cx="6377013" cy="4058899"/>
          </a:xfrm>
        </p:spPr>
        <p:txBody>
          <a:bodyPr>
            <a:noAutofit/>
          </a:bodyPr>
          <a:lstStyle/>
          <a:p>
            <a:pPr marL="0" marR="0">
              <a:lnSpc>
                <a:spcPct val="200000"/>
              </a:lnSpc>
              <a:spcBef>
                <a:spcPts val="0"/>
              </a:spcBef>
              <a:spcAft>
                <a:spcPts val="800"/>
              </a:spcAft>
            </a:pPr>
            <a:r>
              <a:rPr lang="en-US" sz="1400" b="1" dirty="0">
                <a:effectLst/>
                <a:ea typeface="Calibri" panose="020F0502020204030204" pitchFamily="34" charset="0"/>
                <a:cs typeface="Times New Roman" panose="02020603050405020304" pitchFamily="18" charset="0"/>
              </a:rPr>
              <a:t>Notice: </a:t>
            </a:r>
            <a:endParaRPr lang="en-US" sz="1400" dirty="0">
              <a:effectLst/>
              <a:ea typeface="Calibri" panose="020F0502020204030204" pitchFamily="34" charset="0"/>
              <a:cs typeface="Times New Roman" panose="02020603050405020304" pitchFamily="18" charset="0"/>
            </a:endParaRPr>
          </a:p>
          <a:p>
            <a:pPr marL="0" marR="0">
              <a:lnSpc>
                <a:spcPct val="200000"/>
              </a:lnSpc>
              <a:spcBef>
                <a:spcPts val="0"/>
              </a:spcBef>
              <a:spcAft>
                <a:spcPts val="800"/>
              </a:spcAft>
            </a:pPr>
            <a:r>
              <a:rPr lang="en-US" sz="1400" dirty="0">
                <a:effectLst/>
                <a:ea typeface="Calibri" panose="020F0502020204030204" pitchFamily="34" charset="0"/>
                <a:cs typeface="Times New Roman" panose="02020603050405020304" pitchFamily="18" charset="0"/>
              </a:rPr>
              <a:t>Refer to Fig (3) to identify the location of the screws</a:t>
            </a:r>
          </a:p>
          <a:p>
            <a:pPr marL="0" marR="0">
              <a:lnSpc>
                <a:spcPct val="200000"/>
              </a:lnSpc>
              <a:spcBef>
                <a:spcPts val="0"/>
              </a:spcBef>
              <a:spcAft>
                <a:spcPts val="800"/>
              </a:spcAft>
            </a:pPr>
            <a:r>
              <a:rPr lang="en-US" sz="1400" dirty="0">
                <a:effectLst/>
                <a:ea typeface="Calibri" panose="020F0502020204030204" pitchFamily="34" charset="0"/>
                <a:cs typeface="Times New Roman" panose="02020603050405020304" pitchFamily="18" charset="0"/>
              </a:rPr>
              <a:t>Refer to Fig (4) to identify the location of the LR44 batteries  </a:t>
            </a:r>
          </a:p>
          <a:p>
            <a:pPr marL="0" indent="0">
              <a:buNone/>
            </a:pPr>
            <a:endParaRPr lang="en-US" sz="1400" dirty="0"/>
          </a:p>
          <a:p>
            <a:pPr marL="0" indent="0">
              <a:buNone/>
            </a:pPr>
            <a:endParaRPr lang="en-US" sz="1400" dirty="0"/>
          </a:p>
          <a:p>
            <a:pPr marL="0" marR="0">
              <a:lnSpc>
                <a:spcPct val="200000"/>
              </a:lnSpc>
              <a:spcBef>
                <a:spcPts val="0"/>
              </a:spcBef>
              <a:spcAft>
                <a:spcPts val="800"/>
              </a:spcAft>
            </a:pPr>
            <a:r>
              <a:rPr lang="en-US" sz="1400" dirty="0">
                <a:effectLst/>
                <a:ea typeface="Calibri" panose="020F0502020204030204" pitchFamily="34" charset="0"/>
                <a:cs typeface="Times New Roman" panose="02020603050405020304" pitchFamily="18" charset="0"/>
              </a:rPr>
              <a:t>*</a:t>
            </a:r>
            <a:r>
              <a:rPr lang="en-US" sz="1400" b="1" dirty="0">
                <a:effectLst/>
                <a:ea typeface="Calibri" panose="020F0502020204030204" pitchFamily="34" charset="0"/>
                <a:cs typeface="Times New Roman" panose="02020603050405020304" pitchFamily="18" charset="0"/>
              </a:rPr>
              <a:t>Caution:</a:t>
            </a:r>
            <a:r>
              <a:rPr lang="en-US" sz="1400" dirty="0">
                <a:effectLst/>
                <a:ea typeface="Calibri" panose="020F0502020204030204" pitchFamily="34" charset="0"/>
                <a:cs typeface="Times New Roman" panose="02020603050405020304" pitchFamily="18" charset="0"/>
              </a:rPr>
              <a:t> </a:t>
            </a:r>
          </a:p>
          <a:p>
            <a:pPr marL="0" marR="0">
              <a:lnSpc>
                <a:spcPct val="200000"/>
              </a:lnSpc>
              <a:spcBef>
                <a:spcPts val="0"/>
              </a:spcBef>
              <a:spcAft>
                <a:spcPts val="800"/>
              </a:spcAft>
            </a:pPr>
            <a:r>
              <a:rPr lang="en-US" sz="1400" dirty="0">
                <a:effectLst/>
                <a:ea typeface="Calibri" panose="020F0502020204030204" pitchFamily="34" charset="0"/>
                <a:cs typeface="Times New Roman" panose="02020603050405020304" pitchFamily="18" charset="0"/>
              </a:rPr>
              <a:t>- Avoid contacts with other components while replacing the battery.</a:t>
            </a:r>
          </a:p>
          <a:p>
            <a:pPr marL="0" marR="0">
              <a:lnSpc>
                <a:spcPct val="200000"/>
              </a:lnSpc>
              <a:spcBef>
                <a:spcPts val="0"/>
              </a:spcBef>
              <a:spcAft>
                <a:spcPts val="800"/>
              </a:spcAft>
            </a:pPr>
            <a:r>
              <a:rPr lang="en-US" sz="1400" dirty="0">
                <a:effectLst/>
                <a:ea typeface="Calibri" panose="020F0502020204030204" pitchFamily="34" charset="0"/>
                <a:cs typeface="Times New Roman" panose="02020603050405020304" pitchFamily="18" charset="0"/>
              </a:rPr>
              <a:t>Dispose of old battery properly. Do not incinerate or leave where child may find.</a:t>
            </a:r>
          </a:p>
          <a:p>
            <a:pPr marL="0" indent="0">
              <a:buNone/>
            </a:pPr>
            <a:endParaRPr lang="en-US" sz="1400" dirty="0"/>
          </a:p>
        </p:txBody>
      </p:sp>
      <p:pic>
        <p:nvPicPr>
          <p:cNvPr id="5" name="Picture 4">
            <a:extLst>
              <a:ext uri="{FF2B5EF4-FFF2-40B4-BE49-F238E27FC236}">
                <a16:creationId xmlns:a16="http://schemas.microsoft.com/office/drawing/2014/main" id="{09EA58AE-A41B-F7D0-C191-671A52B7C4DE}"/>
              </a:ext>
            </a:extLst>
          </p:cNvPr>
          <p:cNvPicPr>
            <a:picLocks noChangeAspect="1"/>
          </p:cNvPicPr>
          <p:nvPr/>
        </p:nvPicPr>
        <p:blipFill>
          <a:blip r:embed="rId2"/>
          <a:stretch>
            <a:fillRect/>
          </a:stretch>
        </p:blipFill>
        <p:spPr>
          <a:xfrm>
            <a:off x="7888529" y="3210410"/>
            <a:ext cx="4243489" cy="2768384"/>
          </a:xfrm>
          <a:prstGeom prst="rect">
            <a:avLst/>
          </a:prstGeom>
        </p:spPr>
      </p:pic>
      <p:pic>
        <p:nvPicPr>
          <p:cNvPr id="48" name="Picture 47" descr="A picture containing text, different, electronic&#10;&#10;Description automatically generated">
            <a:extLst>
              <a:ext uri="{FF2B5EF4-FFF2-40B4-BE49-F238E27FC236}">
                <a16:creationId xmlns:a16="http://schemas.microsoft.com/office/drawing/2014/main" id="{8142668C-0336-5DE4-B2CF-F2320B0358A1}"/>
              </a:ext>
            </a:extLst>
          </p:cNvPr>
          <p:cNvPicPr>
            <a:picLocks noChangeAspect="1"/>
          </p:cNvPicPr>
          <p:nvPr/>
        </p:nvPicPr>
        <p:blipFill>
          <a:blip r:embed="rId3"/>
          <a:stretch>
            <a:fillRect/>
          </a:stretch>
        </p:blipFill>
        <p:spPr>
          <a:xfrm>
            <a:off x="7908191" y="21388"/>
            <a:ext cx="4257932" cy="2959342"/>
          </a:xfrm>
          <a:prstGeom prst="rect">
            <a:avLst/>
          </a:prstGeom>
        </p:spPr>
      </p:pic>
      <p:sp>
        <p:nvSpPr>
          <p:cNvPr id="51" name="TextBox 50">
            <a:extLst>
              <a:ext uri="{FF2B5EF4-FFF2-40B4-BE49-F238E27FC236}">
                <a16:creationId xmlns:a16="http://schemas.microsoft.com/office/drawing/2014/main" id="{126D6E0A-51D6-7853-C1C7-01F4254E50A7}"/>
              </a:ext>
            </a:extLst>
          </p:cNvPr>
          <p:cNvSpPr txBox="1"/>
          <p:nvPr/>
        </p:nvSpPr>
        <p:spPr>
          <a:xfrm>
            <a:off x="7908191" y="2853547"/>
            <a:ext cx="6123708" cy="375552"/>
          </a:xfrm>
          <a:prstGeom prst="rect">
            <a:avLst/>
          </a:prstGeom>
          <a:noFill/>
        </p:spPr>
        <p:txBody>
          <a:bodyPr wrap="square">
            <a:spAutoFit/>
          </a:bodyPr>
          <a:lstStyle/>
          <a:p>
            <a:pPr marL="0" marR="0">
              <a:lnSpc>
                <a:spcPct val="150000"/>
              </a:lnSpc>
              <a:spcBef>
                <a:spcPts val="0"/>
              </a:spcBef>
              <a:spcAft>
                <a:spcPts val="1000"/>
              </a:spcAft>
            </a:pPr>
            <a:r>
              <a:rPr lang="en-US" sz="1400" i="1" dirty="0">
                <a:effectLst/>
                <a:latin typeface="+mj-lt"/>
                <a:ea typeface="Calibri" panose="020F0502020204030204" pitchFamily="34" charset="0"/>
                <a:cs typeface="Times New Roman" panose="02020603050405020304" pitchFamily="18" charset="0"/>
              </a:rPr>
              <a:t>Figure 3: Location of 6 screws (</a:t>
            </a:r>
            <a:r>
              <a:rPr lang="en-US" sz="1400" i="1" dirty="0" err="1">
                <a:effectLst/>
                <a:latin typeface="+mj-lt"/>
                <a:ea typeface="Calibri" panose="020F0502020204030204" pitchFamily="34" charset="0"/>
                <a:cs typeface="Times New Roman" panose="02020603050405020304" pitchFamily="18" charset="0"/>
              </a:rPr>
              <a:t>Ifixit</a:t>
            </a:r>
            <a:r>
              <a:rPr lang="en-US" sz="1400" i="1" dirty="0">
                <a:effectLst/>
                <a:latin typeface="+mj-lt"/>
                <a:ea typeface="Calibri" panose="020F0502020204030204" pitchFamily="34" charset="0"/>
                <a:cs typeface="Times New Roman" panose="02020603050405020304" pitchFamily="18" charset="0"/>
              </a:rPr>
              <a:t> guides)</a:t>
            </a:r>
            <a:endParaRPr lang="en-US" sz="1000" i="1" dirty="0">
              <a:effectLst/>
              <a:latin typeface="+mj-lt"/>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81EE84C2-230D-D6B1-EA1D-273BF8AE8D40}"/>
              </a:ext>
            </a:extLst>
          </p:cNvPr>
          <p:cNvSpPr txBox="1"/>
          <p:nvPr/>
        </p:nvSpPr>
        <p:spPr>
          <a:xfrm>
            <a:off x="7812632" y="6049854"/>
            <a:ext cx="4312048" cy="461665"/>
          </a:xfrm>
          <a:prstGeom prst="rect">
            <a:avLst/>
          </a:prstGeom>
          <a:noFill/>
        </p:spPr>
        <p:txBody>
          <a:bodyPr wrap="square">
            <a:spAutoFit/>
          </a:bodyPr>
          <a:lstStyle/>
          <a:p>
            <a:r>
              <a:rPr lang="en-US" sz="1200" dirty="0"/>
              <a:t>Figure 4: Location of LR44 Batteries and the microprocessor and integrated circuits (</a:t>
            </a:r>
            <a:r>
              <a:rPr lang="en-US" sz="1200" dirty="0" err="1"/>
              <a:t>Ifixit</a:t>
            </a:r>
            <a:r>
              <a:rPr lang="en-US" sz="1200" dirty="0"/>
              <a:t> guide) </a:t>
            </a:r>
          </a:p>
        </p:txBody>
      </p:sp>
    </p:spTree>
    <p:extLst>
      <p:ext uri="{BB962C8B-B14F-4D97-AF65-F5344CB8AC3E}">
        <p14:creationId xmlns:p14="http://schemas.microsoft.com/office/powerpoint/2010/main" val="2340710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4AA2-2AD9-A6F4-4CAD-1FC222376765}"/>
              </a:ext>
            </a:extLst>
          </p:cNvPr>
          <p:cNvSpPr>
            <a:spLocks noGrp="1"/>
          </p:cNvSpPr>
          <p:nvPr>
            <p:ph type="title"/>
          </p:nvPr>
        </p:nvSpPr>
        <p:spPr>
          <a:xfrm>
            <a:off x="691079" y="249382"/>
            <a:ext cx="10217066" cy="1136073"/>
          </a:xfrm>
        </p:spPr>
        <p:txBody>
          <a:bodyPr/>
          <a:lstStyle/>
          <a:p>
            <a:r>
              <a:rPr lang="en-US" b="1" dirty="0"/>
              <a:t>Internal Components (Continued)</a:t>
            </a:r>
          </a:p>
        </p:txBody>
      </p:sp>
      <p:sp>
        <p:nvSpPr>
          <p:cNvPr id="3" name="Content Placeholder 2">
            <a:extLst>
              <a:ext uri="{FF2B5EF4-FFF2-40B4-BE49-F238E27FC236}">
                <a16:creationId xmlns:a16="http://schemas.microsoft.com/office/drawing/2014/main" id="{3F3A7E4B-50B4-8EA6-1345-16D259B21138}"/>
              </a:ext>
            </a:extLst>
          </p:cNvPr>
          <p:cNvSpPr>
            <a:spLocks noGrp="1"/>
          </p:cNvSpPr>
          <p:nvPr>
            <p:ph idx="1"/>
          </p:nvPr>
        </p:nvSpPr>
        <p:spPr>
          <a:xfrm>
            <a:off x="638563" y="1942967"/>
            <a:ext cx="10325000" cy="2379651"/>
          </a:xfrm>
        </p:spPr>
        <p:txBody>
          <a:bodyPr>
            <a:normAutofit/>
          </a:bodyPr>
          <a:lstStyle/>
          <a:p>
            <a:pPr marL="0" marR="0">
              <a:lnSpc>
                <a:spcPct val="200000"/>
              </a:lnSpc>
              <a:spcBef>
                <a:spcPts val="0"/>
              </a:spcBef>
              <a:spcAft>
                <a:spcPts val="800"/>
              </a:spcAft>
            </a:pPr>
            <a:r>
              <a:rPr lang="en-US" dirty="0">
                <a:effectLst/>
                <a:latin typeface="+mj-lt"/>
                <a:ea typeface="Calibri" panose="020F0502020204030204" pitchFamily="34" charset="0"/>
                <a:cs typeface="Times New Roman" panose="02020603050405020304" pitchFamily="18" charset="0"/>
              </a:rPr>
              <a:t>The TI 30XA features a microchip, which utilizes silicon to produce various electrical outputs. Additionally, the inside of the calculator features the microprocessor, which is responsible for performing the large array of calculation the user may input.</a:t>
            </a:r>
          </a:p>
        </p:txBody>
      </p:sp>
    </p:spTree>
    <p:extLst>
      <p:ext uri="{BB962C8B-B14F-4D97-AF65-F5344CB8AC3E}">
        <p14:creationId xmlns:p14="http://schemas.microsoft.com/office/powerpoint/2010/main" val="36871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F2F2-1073-958C-4056-4D0EAF04009A}"/>
              </a:ext>
            </a:extLst>
          </p:cNvPr>
          <p:cNvSpPr>
            <a:spLocks noGrp="1"/>
          </p:cNvSpPr>
          <p:nvPr>
            <p:ph type="title"/>
          </p:nvPr>
        </p:nvSpPr>
        <p:spPr>
          <a:xfrm>
            <a:off x="691079" y="402428"/>
            <a:ext cx="10325000" cy="1102009"/>
          </a:xfrm>
        </p:spPr>
        <p:txBody>
          <a:bodyPr/>
          <a:lstStyle/>
          <a:p>
            <a:r>
              <a:rPr lang="en-US" b="1" dirty="0"/>
              <a:t>Closing Remarks</a:t>
            </a:r>
          </a:p>
        </p:txBody>
      </p:sp>
      <p:sp>
        <p:nvSpPr>
          <p:cNvPr id="3" name="Content Placeholder 2">
            <a:extLst>
              <a:ext uri="{FF2B5EF4-FFF2-40B4-BE49-F238E27FC236}">
                <a16:creationId xmlns:a16="http://schemas.microsoft.com/office/drawing/2014/main" id="{1BCF9EA5-44F7-9AC1-00BC-3B68F1529096}"/>
              </a:ext>
            </a:extLst>
          </p:cNvPr>
          <p:cNvSpPr>
            <a:spLocks noGrp="1"/>
          </p:cNvSpPr>
          <p:nvPr>
            <p:ph idx="1"/>
          </p:nvPr>
        </p:nvSpPr>
        <p:spPr>
          <a:xfrm>
            <a:off x="691079" y="1998386"/>
            <a:ext cx="10325000" cy="3564436"/>
          </a:xfrm>
        </p:spPr>
        <p:txBody>
          <a:bodyPr>
            <a:normAutofit/>
          </a:bodyPr>
          <a:lstStyle/>
          <a:p>
            <a:pPr marL="0" marR="0" indent="0">
              <a:lnSpc>
                <a:spcPct val="200000"/>
              </a:lnSpc>
              <a:spcBef>
                <a:spcPts val="0"/>
              </a:spcBef>
              <a:spcAft>
                <a:spcPts val="800"/>
              </a:spcAft>
              <a:buNone/>
            </a:pPr>
            <a:r>
              <a:rPr lang="en-US" sz="1800" dirty="0">
                <a:effectLst/>
                <a:ea typeface="Calibri" panose="020F0502020204030204" pitchFamily="34" charset="0"/>
                <a:cs typeface="Times New Roman" panose="02020603050405020304" pitchFamily="18" charset="0"/>
              </a:rPr>
              <a:t>Thank you for taking the time to attend this technical description presentation on the Texas Instrument 30XA. As you may now have learned the TI 30XA utilizes various components, from the physical buttons to enter numbers, symbols, operators, to the two batteries powering the device, to the microprocessor working in sync to provide the user with an efficient way to perform calculations ranging from general mathematics to more complex systems.</a:t>
            </a:r>
          </a:p>
          <a:p>
            <a:endParaRPr lang="en-US" dirty="0"/>
          </a:p>
        </p:txBody>
      </p:sp>
    </p:spTree>
    <p:extLst>
      <p:ext uri="{BB962C8B-B14F-4D97-AF65-F5344CB8AC3E}">
        <p14:creationId xmlns:p14="http://schemas.microsoft.com/office/powerpoint/2010/main" val="302431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92DA-ACA6-82F6-D0CD-E6FD38CAFCD8}"/>
              </a:ext>
            </a:extLst>
          </p:cNvPr>
          <p:cNvSpPr>
            <a:spLocks noGrp="1"/>
          </p:cNvSpPr>
          <p:nvPr>
            <p:ph type="title"/>
          </p:nvPr>
        </p:nvSpPr>
        <p:spPr>
          <a:xfrm>
            <a:off x="691079" y="725951"/>
            <a:ext cx="10157434" cy="943051"/>
          </a:xfrm>
        </p:spPr>
        <p:txBody>
          <a:bodyPr/>
          <a:lstStyle/>
          <a:p>
            <a:r>
              <a:rPr lang="en-US" dirty="0"/>
              <a:t>References</a:t>
            </a:r>
          </a:p>
        </p:txBody>
      </p:sp>
      <p:sp>
        <p:nvSpPr>
          <p:cNvPr id="3" name="Content Placeholder 2">
            <a:extLst>
              <a:ext uri="{FF2B5EF4-FFF2-40B4-BE49-F238E27FC236}">
                <a16:creationId xmlns:a16="http://schemas.microsoft.com/office/drawing/2014/main" id="{EEFC8DBB-1A25-18C2-5C73-1B0AED56D445}"/>
              </a:ext>
            </a:extLst>
          </p:cNvPr>
          <p:cNvSpPr>
            <a:spLocks noGrp="1"/>
          </p:cNvSpPr>
          <p:nvPr>
            <p:ph idx="1"/>
          </p:nvPr>
        </p:nvSpPr>
        <p:spPr/>
        <p:txBody>
          <a:bodyPr>
            <a:normAutofit fontScale="92500" lnSpcReduction="10000"/>
          </a:bodyPr>
          <a:lstStyle/>
          <a:p>
            <a:pPr marL="360045" marR="0" indent="-360045"/>
            <a:r>
              <a:rPr lang="en-US" sz="1800" i="1" dirty="0">
                <a:effectLst/>
                <a:latin typeface="+mj-lt"/>
                <a:ea typeface="Times New Roman" panose="02020603050405020304" pitchFamily="18" charset="0"/>
              </a:rPr>
              <a:t>The Calculator: A Brief History. https://www.schoolmart.com/2017/03/29/the-calculator-a-brief-history/. (n.d.). Retrieved March 2, 2022, from https://www.schoolmart.com/2017/03/29/the-calculator-a-brief-history/ </a:t>
            </a:r>
          </a:p>
          <a:p>
            <a:pPr marL="360045" marR="0" indent="-360045"/>
            <a:r>
              <a:rPr lang="en-US" sz="1800" i="1" dirty="0">
                <a:effectLst/>
                <a:latin typeface="+mj-lt"/>
                <a:ea typeface="Times New Roman" panose="02020603050405020304" pitchFamily="18" charset="0"/>
              </a:rPr>
              <a:t>Texas Instruments TI 30xa Scientific Calculator - Office Depot. officedepot.com. (n.d.). Retrieved March 2, 2022, from https://www.officedepot.com/a/products/618033/Texas-Instruments-TI-30Xa-Scientific-Calculator/#Specs </a:t>
            </a:r>
          </a:p>
          <a:p>
            <a:pPr marL="360045" marR="0" indent="-360045"/>
            <a:r>
              <a:rPr lang="en-US" sz="1800" i="1" dirty="0">
                <a:effectLst/>
                <a:latin typeface="+mj-lt"/>
                <a:ea typeface="Times New Roman" panose="02020603050405020304" pitchFamily="18" charset="0"/>
              </a:rPr>
              <a:t>Texas Instruments ti-30xa - scientific calculator - 30xa/TBL/1L1/K - calculators. CDW.com. (n.d.). Retrieved March 2, 2022, from https://www.cdw.com/product/texas-instruments-ti-30xa-scientific-calculator/6821836 </a:t>
            </a:r>
          </a:p>
          <a:p>
            <a:pPr marL="360045" marR="0" indent="-360045"/>
            <a:r>
              <a:rPr lang="en-US" sz="1800" i="1" dirty="0">
                <a:effectLst/>
                <a:latin typeface="+mj-lt"/>
                <a:ea typeface="Times New Roman" panose="02020603050405020304" pitchFamily="18" charset="0"/>
              </a:rPr>
              <a:t>WRQ6-PWCT: Ifixit-guide-pdfs.s3.amazonaws.com : Free download, Borrow, and streaming. Internet Archive. (n.d.). Retrieved March 2, 2022, from https://archive.org/details/perma_cc_WRQ6-PWCT </a:t>
            </a:r>
          </a:p>
        </p:txBody>
      </p:sp>
    </p:spTree>
    <p:extLst>
      <p:ext uri="{BB962C8B-B14F-4D97-AF65-F5344CB8AC3E}">
        <p14:creationId xmlns:p14="http://schemas.microsoft.com/office/powerpoint/2010/main" val="393640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8F96-F55A-196F-DD9A-0D4D0AF42F4B}"/>
              </a:ext>
            </a:extLst>
          </p:cNvPr>
          <p:cNvSpPr>
            <a:spLocks noGrp="1"/>
          </p:cNvSpPr>
          <p:nvPr>
            <p:ph type="title"/>
          </p:nvPr>
        </p:nvSpPr>
        <p:spPr>
          <a:xfrm>
            <a:off x="624241" y="347260"/>
            <a:ext cx="4656776" cy="311727"/>
          </a:xfrm>
        </p:spPr>
        <p:txBody>
          <a:bodyPr>
            <a:noAutofit/>
          </a:bodyPr>
          <a:lstStyle/>
          <a:p>
            <a:r>
              <a:rPr lang="en-US" sz="2000" dirty="0"/>
              <a:t>Audience Analysis</a:t>
            </a:r>
          </a:p>
        </p:txBody>
      </p:sp>
      <p:sp>
        <p:nvSpPr>
          <p:cNvPr id="17" name="TextBox 16">
            <a:extLst>
              <a:ext uri="{FF2B5EF4-FFF2-40B4-BE49-F238E27FC236}">
                <a16:creationId xmlns:a16="http://schemas.microsoft.com/office/drawing/2014/main" id="{3CCC122F-9133-E08A-208E-80994E8A2E30}"/>
              </a:ext>
            </a:extLst>
          </p:cNvPr>
          <p:cNvSpPr txBox="1"/>
          <p:nvPr/>
        </p:nvSpPr>
        <p:spPr>
          <a:xfrm>
            <a:off x="538515" y="302359"/>
            <a:ext cx="11653485" cy="6555641"/>
          </a:xfrm>
          <a:prstGeom prst="rect">
            <a:avLst/>
          </a:prstGeom>
          <a:noFill/>
        </p:spPr>
        <p:txBody>
          <a:bodyPr wrap="square">
            <a:spAutoFit/>
          </a:bodyPr>
          <a:lstStyle/>
          <a:p>
            <a:endParaRPr lang="en-US" sz="1400" dirty="0"/>
          </a:p>
          <a:p>
            <a:endParaRPr lang="en-US" sz="1400" dirty="0"/>
          </a:p>
          <a:p>
            <a:endParaRPr lang="en-US" sz="1400" dirty="0"/>
          </a:p>
          <a:p>
            <a:r>
              <a:rPr lang="en-US" sz="1400" dirty="0"/>
              <a:t>Reader's Name: 	Mathematics scholars, Professionals, Engineers, </a:t>
            </a:r>
          </a:p>
          <a:p>
            <a:endParaRPr lang="en-US" sz="1400" dirty="0"/>
          </a:p>
          <a:p>
            <a:r>
              <a:rPr lang="en-US" sz="1400" dirty="0"/>
              <a:t>Reader's Job Title:	N/A</a:t>
            </a:r>
          </a:p>
          <a:p>
            <a:endParaRPr lang="en-US" sz="1400" dirty="0"/>
          </a:p>
          <a:p>
            <a:r>
              <a:rPr lang="en-US" sz="1400" dirty="0"/>
              <a:t>Kind of Reader:	</a:t>
            </a:r>
            <a:r>
              <a:rPr lang="en-US" sz="1400" dirty="0" err="1"/>
              <a:t>Primary__X</a:t>
            </a:r>
            <a:r>
              <a:rPr lang="en-US" sz="1400" dirty="0"/>
              <a:t>____             Secondary______</a:t>
            </a:r>
          </a:p>
          <a:p>
            <a:endParaRPr lang="en-US" sz="1400" dirty="0"/>
          </a:p>
          <a:p>
            <a:r>
              <a:rPr lang="en-US" sz="1400" dirty="0"/>
              <a:t>Reader’s Level of Education:	Proficiency in the English language and has been high school educated and above. Has a foundational understand of the operations that can be performed on a calculator.</a:t>
            </a:r>
          </a:p>
          <a:p>
            <a:endParaRPr lang="en-US" sz="1400" dirty="0"/>
          </a:p>
          <a:p>
            <a:r>
              <a:rPr lang="en-US" sz="1400" dirty="0"/>
              <a:t>Reader’s Attitude Toward the Topic: Interested in the history of calculators and would like to learn more about the component that make up the TI 30XA scientific calculator.</a:t>
            </a:r>
          </a:p>
          <a:p>
            <a:endParaRPr lang="en-US" sz="1400" dirty="0"/>
          </a:p>
          <a:p>
            <a:r>
              <a:rPr lang="en-US" sz="1400" dirty="0"/>
              <a:t>Reader’s Expectations for Topic:	Would like to be informed, and would most likely be considering, if the calculators is not owned yet, whether it fits within the range of features or functions, that the calculator would need to have for the type of project, schoolwork, and other uses.</a:t>
            </a:r>
          </a:p>
          <a:p>
            <a:endParaRPr lang="en-US" sz="1400" dirty="0"/>
          </a:p>
          <a:p>
            <a:r>
              <a:rPr lang="en-US" sz="1400" dirty="0"/>
              <a:t>Reader’s Expectations about the Résumé and Job Letter (as documents):	N/A</a:t>
            </a:r>
          </a:p>
          <a:p>
            <a:endParaRPr lang="en-US" sz="1400" dirty="0"/>
          </a:p>
          <a:p>
            <a:r>
              <a:rPr lang="en-US" sz="1400" dirty="0"/>
              <a:t>Reader’s Way of Reading the Document:	Skim it _____ Study it __X___ </a:t>
            </a:r>
          </a:p>
          <a:p>
            <a:r>
              <a:rPr lang="en-US" sz="1400" dirty="0"/>
              <a:t>Read a portion of it ___ Which portion?</a:t>
            </a:r>
          </a:p>
          <a:p>
            <a:endParaRPr lang="en-US" sz="1400" dirty="0"/>
          </a:p>
          <a:p>
            <a:r>
              <a:rPr lang="en-US" sz="1400" dirty="0"/>
              <a:t>Modify it and submit it to another reader____</a:t>
            </a:r>
          </a:p>
          <a:p>
            <a:endParaRPr lang="en-US" sz="1400" dirty="0"/>
          </a:p>
          <a:p>
            <a:r>
              <a:rPr lang="en-US" sz="1400" dirty="0"/>
              <a:t>Reader’s Reading Skill:	Proficient </a:t>
            </a:r>
          </a:p>
          <a:p>
            <a:endParaRPr lang="en-US" sz="1400" dirty="0"/>
          </a:p>
          <a:p>
            <a:r>
              <a:rPr lang="en-US" sz="1400" dirty="0"/>
              <a:t>Reader's Physical Environment:	N/A</a:t>
            </a:r>
          </a:p>
          <a:p>
            <a:endParaRPr lang="en-US" sz="1400" dirty="0"/>
          </a:p>
          <a:p>
            <a:r>
              <a:rPr lang="en-US" sz="1400" dirty="0"/>
              <a:t>Adapted from Markel (7th Ed.), p. 88</a:t>
            </a:r>
          </a:p>
        </p:txBody>
      </p:sp>
    </p:spTree>
    <p:extLst>
      <p:ext uri="{BB962C8B-B14F-4D97-AF65-F5344CB8AC3E}">
        <p14:creationId xmlns:p14="http://schemas.microsoft.com/office/powerpoint/2010/main" val="276187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B856-533F-4A2A-0E85-499A1E332A97}"/>
              </a:ext>
            </a:extLst>
          </p:cNvPr>
          <p:cNvSpPr>
            <a:spLocks noGrp="1"/>
          </p:cNvSpPr>
          <p:nvPr>
            <p:ph type="title"/>
          </p:nvPr>
        </p:nvSpPr>
        <p:spPr>
          <a:xfrm>
            <a:off x="691078" y="228600"/>
            <a:ext cx="6981545" cy="705379"/>
          </a:xfrm>
        </p:spPr>
        <p:txBody>
          <a:bodyPr>
            <a:normAutofit/>
          </a:bodyPr>
          <a:lstStyle/>
          <a:p>
            <a:r>
              <a:rPr lang="en-US" sz="2800" dirty="0"/>
              <a:t>Audience Analysis (Continued)</a:t>
            </a:r>
          </a:p>
        </p:txBody>
      </p:sp>
      <p:sp>
        <p:nvSpPr>
          <p:cNvPr id="11" name="Content Placeholder 10">
            <a:extLst>
              <a:ext uri="{FF2B5EF4-FFF2-40B4-BE49-F238E27FC236}">
                <a16:creationId xmlns:a16="http://schemas.microsoft.com/office/drawing/2014/main" id="{068D62F5-7D36-1AAC-8162-A83A4FAD5067}"/>
              </a:ext>
            </a:extLst>
          </p:cNvPr>
          <p:cNvSpPr>
            <a:spLocks noGrp="1"/>
          </p:cNvSpPr>
          <p:nvPr>
            <p:ph idx="1"/>
          </p:nvPr>
        </p:nvSpPr>
        <p:spPr>
          <a:xfrm>
            <a:off x="691078" y="1104900"/>
            <a:ext cx="10376972" cy="5286375"/>
          </a:xfrm>
        </p:spPr>
        <p:txBody>
          <a:bodyPr>
            <a:normAutofit/>
          </a:bodyPr>
          <a:lstStyle/>
          <a:p>
            <a:r>
              <a:rPr lang="en-US" sz="1600" dirty="0">
                <a:latin typeface="+mj-lt"/>
              </a:rPr>
              <a:t>Reader's Name: 	TI 30XA calculator owners, and or potential audience looking for an efficient calculator.</a:t>
            </a:r>
          </a:p>
          <a:p>
            <a:r>
              <a:rPr lang="en-US" sz="1600" dirty="0">
                <a:latin typeface="+mj-lt"/>
              </a:rPr>
              <a:t>Reader's Job Title:	N/A</a:t>
            </a:r>
          </a:p>
          <a:p>
            <a:r>
              <a:rPr lang="en-US" sz="1600" dirty="0">
                <a:latin typeface="+mj-lt"/>
              </a:rPr>
              <a:t>Kind of Reader:	Primary______             </a:t>
            </a:r>
            <a:r>
              <a:rPr lang="en-US" sz="1600" dirty="0" err="1">
                <a:latin typeface="+mj-lt"/>
              </a:rPr>
              <a:t>Secondary___X</a:t>
            </a:r>
            <a:r>
              <a:rPr lang="en-US" sz="1600" dirty="0">
                <a:latin typeface="+mj-lt"/>
              </a:rPr>
              <a:t>____</a:t>
            </a:r>
          </a:p>
          <a:p>
            <a:r>
              <a:rPr lang="en-US" sz="1600" dirty="0">
                <a:latin typeface="+mj-lt"/>
              </a:rPr>
              <a:t>Reader’s Level of Education:	High school education and above. Foundation in mathematics.</a:t>
            </a:r>
          </a:p>
          <a:p>
            <a:r>
              <a:rPr lang="en-US" sz="1600" dirty="0">
                <a:latin typeface="+mj-lt"/>
              </a:rPr>
              <a:t>Reader’s Attitude Toward the Topic:	Interested in learning more about the composition of their calculator and those who may not own one would like to become more familiar with the technology used in this calculator to make an informed decision.</a:t>
            </a:r>
          </a:p>
          <a:p>
            <a:r>
              <a:rPr lang="en-US" sz="1600" dirty="0">
                <a:latin typeface="+mj-lt"/>
              </a:rPr>
              <a:t>Reader’s Expectations for the Topic:	Would like to gain a deeper understanding on the TI-30XA calculator.</a:t>
            </a:r>
          </a:p>
          <a:p>
            <a:r>
              <a:rPr lang="en-US" sz="1600" dirty="0">
                <a:latin typeface="+mj-lt"/>
              </a:rPr>
              <a:t>Reader’s Expectations about the Résumé and Job Letter (as documents):	N/A</a:t>
            </a:r>
          </a:p>
          <a:p>
            <a:r>
              <a:rPr lang="en-US" sz="1600" dirty="0">
                <a:latin typeface="+mj-lt"/>
              </a:rPr>
              <a:t>Reader’s Way of Reading the Document:	Skim it _____ Study it __X___ </a:t>
            </a:r>
          </a:p>
          <a:p>
            <a:r>
              <a:rPr lang="en-US" sz="1600" dirty="0">
                <a:latin typeface="+mj-lt"/>
              </a:rPr>
              <a:t>Read a portion of it ___ Which portion?</a:t>
            </a:r>
          </a:p>
          <a:p>
            <a:r>
              <a:rPr lang="en-US" sz="1600" dirty="0">
                <a:latin typeface="+mj-lt"/>
              </a:rPr>
              <a:t>Modify it and submit it to another reader____</a:t>
            </a:r>
          </a:p>
          <a:p>
            <a:r>
              <a:rPr lang="en-US" sz="1600" dirty="0">
                <a:latin typeface="+mj-lt"/>
              </a:rPr>
              <a:t>Reader’s Reading Skill:	 High school reading level and above.</a:t>
            </a:r>
          </a:p>
          <a:p>
            <a:r>
              <a:rPr lang="en-US" sz="1600" dirty="0">
                <a:effectLst/>
                <a:latin typeface="+mj-lt"/>
                <a:ea typeface="Calibri" panose="020F0502020204030204" pitchFamily="34" charset="0"/>
              </a:rPr>
              <a:t>Adapted from Markel(7</a:t>
            </a:r>
            <a:r>
              <a:rPr lang="en-US" sz="1600" baseline="30000" dirty="0">
                <a:effectLst/>
                <a:latin typeface="+mj-lt"/>
                <a:ea typeface="Calibri" panose="020F0502020204030204" pitchFamily="34" charset="0"/>
              </a:rPr>
              <a:t>th</a:t>
            </a:r>
            <a:r>
              <a:rPr lang="en-US" sz="1600" dirty="0">
                <a:effectLst/>
                <a:latin typeface="+mj-lt"/>
                <a:ea typeface="Calibri" panose="020F0502020204030204" pitchFamily="34" charset="0"/>
              </a:rPr>
              <a:t> Ed.), p. 88</a:t>
            </a:r>
          </a:p>
          <a:p>
            <a:endParaRPr lang="en-US" sz="1600" dirty="0">
              <a:latin typeface="+mj-lt"/>
            </a:endParaRPr>
          </a:p>
          <a:p>
            <a:endParaRPr lang="en-US" sz="1600" dirty="0">
              <a:latin typeface="+mj-lt"/>
            </a:endParaRPr>
          </a:p>
        </p:txBody>
      </p:sp>
    </p:spTree>
    <p:extLst>
      <p:ext uri="{BB962C8B-B14F-4D97-AF65-F5344CB8AC3E}">
        <p14:creationId xmlns:p14="http://schemas.microsoft.com/office/powerpoint/2010/main" val="275755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4C882C-C360-05FE-A923-64217E0ED59F}"/>
              </a:ext>
            </a:extLst>
          </p:cNvPr>
          <p:cNvSpPr txBox="1"/>
          <p:nvPr/>
        </p:nvSpPr>
        <p:spPr>
          <a:xfrm>
            <a:off x="1152525" y="696811"/>
            <a:ext cx="9067800" cy="5479513"/>
          </a:xfrm>
          <a:prstGeom prst="rect">
            <a:avLst/>
          </a:prstGeom>
          <a:noFill/>
        </p:spPr>
        <p:txBody>
          <a:bodyPr wrap="square">
            <a:spAutoFit/>
          </a:bodyPr>
          <a:lstStyle/>
          <a:p>
            <a:pPr marL="0" marR="0" indent="228600" algn="ctr">
              <a:lnSpc>
                <a:spcPct val="200000"/>
              </a:lnSpc>
              <a:spcBef>
                <a:spcPts val="0"/>
              </a:spcBef>
              <a:spcAft>
                <a:spcPts val="800"/>
              </a:spcAft>
            </a:pPr>
            <a:r>
              <a:rPr lang="en-US" sz="2800" b="1" dirty="0">
                <a:effectLst/>
                <a:latin typeface="+mj-lt"/>
                <a:ea typeface="Calibri" panose="020F0502020204030204" pitchFamily="34" charset="0"/>
                <a:cs typeface="Times New Roman" panose="02020603050405020304" pitchFamily="18" charset="0"/>
              </a:rPr>
              <a:t>Table of Contents</a:t>
            </a:r>
            <a:endParaRPr lang="en-US" sz="2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Historical Context of Calculators ………………………………………………………3-4</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Brief Background on Texas Instrument …………………………………………………..5</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Times New Roman" panose="02020603050405020304" pitchFamily="18" charset="0"/>
                <a:cs typeface="Times New Roman" panose="02020603050405020304" pitchFamily="18" charset="0"/>
              </a:rPr>
              <a:t>Basic Operation …………………………………………………………………………6-7</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Outermost Components …………………………………………………………………8-9</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Inner Components ……………………………………………………………………</a:t>
            </a:r>
            <a:r>
              <a:rPr lang="en-US" sz="1400" dirty="0">
                <a:latin typeface="+mj-lt"/>
                <a:ea typeface="Calibri" panose="020F0502020204030204" pitchFamily="34" charset="0"/>
                <a:cs typeface="Times New Roman" panose="02020603050405020304" pitchFamily="18" charset="0"/>
              </a:rPr>
              <a:t>10-13</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Closing remarks …………………………………………………………………………..13</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References ……………………………………………………………………………….14</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1600" dirty="0">
                <a:effectLst/>
                <a:latin typeface="+mj-lt"/>
                <a:ea typeface="Calibri" panose="020F0502020204030204" pitchFamily="34" charset="0"/>
                <a:cs typeface="Times New Roman" panose="02020603050405020304" pitchFamily="18" charset="0"/>
              </a:rPr>
              <a:t>Audience Analysis ……………………………………………………………………15-16</a:t>
            </a:r>
          </a:p>
          <a:p>
            <a:pPr marR="0" lvl="0">
              <a:lnSpc>
                <a:spcPct val="200000"/>
              </a:lnSpc>
              <a:spcBef>
                <a:spcPts val="0"/>
              </a:spcBef>
              <a:spcAft>
                <a:spcPts val="800"/>
              </a:spcAft>
            </a:pPr>
            <a:endParaRPr lang="en-US"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530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548E-5F6A-4D03-74C5-20009EBC5142}"/>
              </a:ext>
            </a:extLst>
          </p:cNvPr>
          <p:cNvSpPr>
            <a:spLocks noGrp="1"/>
          </p:cNvSpPr>
          <p:nvPr>
            <p:ph type="title"/>
          </p:nvPr>
        </p:nvSpPr>
        <p:spPr>
          <a:xfrm>
            <a:off x="552532" y="420254"/>
            <a:ext cx="10429504" cy="6437745"/>
          </a:xfrm>
        </p:spPr>
        <p:txBody>
          <a:bodyPr>
            <a:normAutofit fontScale="90000"/>
          </a:bodyPr>
          <a:lstStyle/>
          <a:p>
            <a:pPr marL="0" marR="0">
              <a:lnSpc>
                <a:spcPct val="150000"/>
              </a:lnSpc>
              <a:spcBef>
                <a:spcPts val="0"/>
              </a:spcBef>
              <a:spcAft>
                <a:spcPts val="800"/>
              </a:spcAft>
            </a:pPr>
            <a:r>
              <a:rPr lang="en-US" sz="2700" b="1" dirty="0">
                <a:effectLst/>
                <a:ea typeface="Calibri" panose="020F0502020204030204" pitchFamily="34" charset="0"/>
                <a:cs typeface="Calibri" panose="020F0502020204030204" pitchFamily="34" charset="0"/>
              </a:rPr>
              <a:t>Historical Context of Calculators </a:t>
            </a:r>
            <a:br>
              <a:rPr lang="en-US" sz="2000" b="1" dirty="0">
                <a:effectLst/>
                <a:latin typeface="Calibri" panose="020F0502020204030204" pitchFamily="34" charset="0"/>
                <a:ea typeface="Calibri" panose="020F0502020204030204" pitchFamily="34" charset="0"/>
                <a:cs typeface="Calibri" panose="020F0502020204030204" pitchFamily="34" charset="0"/>
              </a:rPr>
            </a:br>
            <a:br>
              <a:rPr lang="en-US" sz="2000" b="1" dirty="0">
                <a:effectLst/>
                <a:latin typeface="Calibri" panose="020F0502020204030204" pitchFamily="34" charset="0"/>
                <a:ea typeface="Calibri" panose="020F0502020204030204" pitchFamily="34" charset="0"/>
                <a:cs typeface="Calibri" panose="020F0502020204030204" pitchFamily="34" charset="0"/>
              </a:rPr>
            </a:br>
            <a:br>
              <a:rPr lang="en-US" sz="2000" b="1" dirty="0">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mn-lt"/>
                <a:ea typeface="Calibri" panose="020F0502020204030204" pitchFamily="34" charset="0"/>
                <a:cs typeface="Calibri" panose="020F0502020204030204" pitchFamily="34" charset="0"/>
              </a:rPr>
              <a:t>The modern calculator, as we know it, was not created until the 1970s. Although these mathematical tools were not available until quite recently, various computing machines or mechanisms were used long before. For instance, a computation tool likely created around 2500 B.C in Samaria, was the abacus. This device was a table with successive columns containing beads or stones, which represent a single unit, therefore, allowing for addition and subtraction calculations. </a:t>
            </a:r>
            <a:br>
              <a:rPr lang="en-US" sz="2000" dirty="0">
                <a:effectLst/>
                <a:latin typeface="+mn-lt"/>
                <a:ea typeface="Calibri" panose="020F0502020204030204" pitchFamily="34" charset="0"/>
                <a:cs typeface="Calibri" panose="020F0502020204030204" pitchFamily="34" charset="0"/>
              </a:rPr>
            </a:br>
            <a:br>
              <a:rPr lang="en-US" sz="2000" dirty="0">
                <a:effectLst/>
                <a:latin typeface="+mn-lt"/>
                <a:ea typeface="Calibri" panose="020F0502020204030204" pitchFamily="34" charset="0"/>
                <a:cs typeface="Calibri" panose="020F0502020204030204" pitchFamily="34" charset="0"/>
              </a:rPr>
            </a:br>
            <a:br>
              <a:rPr lang="en-US" sz="2000" dirty="0">
                <a:effectLst/>
                <a:latin typeface="+mn-lt"/>
                <a:ea typeface="Calibri" panose="020F0502020204030204" pitchFamily="34" charset="0"/>
                <a:cs typeface="Calibri" panose="020F0502020204030204" pitchFamily="34" charset="0"/>
              </a:rPr>
            </a:br>
            <a:br>
              <a:rPr lang="en-US" sz="2000" dirty="0">
                <a:effectLst/>
                <a:latin typeface="+mn-lt"/>
                <a:ea typeface="Calibri" panose="020F0502020204030204" pitchFamily="34" charset="0"/>
                <a:cs typeface="Calibri" panose="020F0502020204030204" pitchFamily="34"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5C76666-2494-0E59-48D8-B119296E19F1}"/>
              </a:ext>
            </a:extLst>
          </p:cNvPr>
          <p:cNvSpPr>
            <a:spLocks noGrp="1"/>
          </p:cNvSpPr>
          <p:nvPr>
            <p:ph idx="1"/>
          </p:nvPr>
        </p:nvSpPr>
        <p:spPr>
          <a:xfrm>
            <a:off x="691079" y="5874327"/>
            <a:ext cx="10558812" cy="563418"/>
          </a:xfrm>
        </p:spPr>
        <p:txBody>
          <a:bodyPr/>
          <a:lstStyle/>
          <a:p>
            <a:endParaRPr lang="en-US" dirty="0"/>
          </a:p>
        </p:txBody>
      </p:sp>
    </p:spTree>
    <p:extLst>
      <p:ext uri="{BB962C8B-B14F-4D97-AF65-F5344CB8AC3E}">
        <p14:creationId xmlns:p14="http://schemas.microsoft.com/office/powerpoint/2010/main" val="411266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3C85-E0A1-5827-9B33-CDC87B68FEB7}"/>
              </a:ext>
            </a:extLst>
          </p:cNvPr>
          <p:cNvSpPr>
            <a:spLocks noGrp="1"/>
          </p:cNvSpPr>
          <p:nvPr>
            <p:ph type="title"/>
          </p:nvPr>
        </p:nvSpPr>
        <p:spPr>
          <a:xfrm>
            <a:off x="691079" y="227189"/>
            <a:ext cx="10325000" cy="1028958"/>
          </a:xfrm>
        </p:spPr>
        <p:txBody>
          <a:bodyPr>
            <a:normAutofit/>
          </a:bodyPr>
          <a:lstStyle/>
          <a:p>
            <a:r>
              <a:rPr lang="en-US" sz="2800" b="1" dirty="0">
                <a:solidFill>
                  <a:schemeClr val="tx1"/>
                </a:solidFill>
              </a:rPr>
              <a:t>Historical Context (Continued)</a:t>
            </a:r>
          </a:p>
        </p:txBody>
      </p:sp>
      <p:sp>
        <p:nvSpPr>
          <p:cNvPr id="3" name="Content Placeholder 2">
            <a:extLst>
              <a:ext uri="{FF2B5EF4-FFF2-40B4-BE49-F238E27FC236}">
                <a16:creationId xmlns:a16="http://schemas.microsoft.com/office/drawing/2014/main" id="{EDA2C8C9-7135-FB81-504D-4B141D153092}"/>
              </a:ext>
            </a:extLst>
          </p:cNvPr>
          <p:cNvSpPr>
            <a:spLocks noGrp="1"/>
          </p:cNvSpPr>
          <p:nvPr>
            <p:ph idx="1"/>
          </p:nvPr>
        </p:nvSpPr>
        <p:spPr>
          <a:xfrm>
            <a:off x="691078" y="2340130"/>
            <a:ext cx="10632703" cy="4162269"/>
          </a:xfrm>
        </p:spPr>
        <p:txBody>
          <a:bodyPr/>
          <a:lstStyle/>
          <a:p>
            <a:r>
              <a:rPr lang="en-US" sz="2000" dirty="0">
                <a:effectLst/>
                <a:ea typeface="Calibri" panose="020F0502020204030204" pitchFamily="34" charset="0"/>
                <a:cs typeface="Calibri" panose="020F0502020204030204" pitchFamily="34" charset="0"/>
              </a:rPr>
              <a:t>It was not until 1642, when French inventor and mathematician Blaise Pascal attempted to perform arithmetic calculations with a mechanism that resembled a clockwork. Some of his ideas would be refined by Thomas De Colmar in mid-nineteenth century, and subsequently others, however, these devices were very large and bulky, far different than the modern calculator. Curt </a:t>
            </a:r>
            <a:r>
              <a:rPr lang="en-US" sz="2000" dirty="0" err="1">
                <a:effectLst/>
                <a:ea typeface="Calibri" panose="020F0502020204030204" pitchFamily="34" charset="0"/>
                <a:cs typeface="Calibri" panose="020F0502020204030204" pitchFamily="34" charset="0"/>
              </a:rPr>
              <a:t>Herzstark</a:t>
            </a:r>
            <a:r>
              <a:rPr lang="en-US" sz="2000" dirty="0">
                <a:effectLst/>
                <a:ea typeface="Calibri" panose="020F0502020204030204" pitchFamily="34" charset="0"/>
                <a:cs typeface="Calibri" panose="020F0502020204030204" pitchFamily="34" charset="0"/>
              </a:rPr>
              <a:t> invented the first Mechanical Calculator in 1945, reminiscent of a stout pepper grinder. These calculators were produced until the 1970s, when a Japanese company invented the first digital calculator and demand henceforth decreased for its predecessor.</a:t>
            </a:r>
            <a:endParaRPr lang="en-US" dirty="0"/>
          </a:p>
        </p:txBody>
      </p:sp>
    </p:spTree>
    <p:extLst>
      <p:ext uri="{BB962C8B-B14F-4D97-AF65-F5344CB8AC3E}">
        <p14:creationId xmlns:p14="http://schemas.microsoft.com/office/powerpoint/2010/main" val="4135019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8715-CFD5-AE20-4F35-F120FDE35E09}"/>
              </a:ext>
            </a:extLst>
          </p:cNvPr>
          <p:cNvSpPr>
            <a:spLocks noGrp="1"/>
          </p:cNvSpPr>
          <p:nvPr>
            <p:ph type="title"/>
          </p:nvPr>
        </p:nvSpPr>
        <p:spPr>
          <a:xfrm>
            <a:off x="644803" y="877454"/>
            <a:ext cx="10325000" cy="4922981"/>
          </a:xfrm>
        </p:spPr>
        <p:txBody>
          <a:bodyPr>
            <a:normAutofit fontScale="90000"/>
          </a:bodyPr>
          <a:lstStyle/>
          <a:p>
            <a:pPr marL="0" marR="0">
              <a:lnSpc>
                <a:spcPct val="200000"/>
              </a:lnSpc>
              <a:spcBef>
                <a:spcPts val="0"/>
              </a:spcBef>
              <a:spcAft>
                <a:spcPts val="800"/>
              </a:spcAft>
            </a:pPr>
            <a:r>
              <a:rPr lang="en-US" sz="2200" b="1" dirty="0">
                <a:effectLst/>
                <a:ea typeface="Calibri" panose="020F0502020204030204" pitchFamily="34" charset="0"/>
                <a:cs typeface="Calibri" panose="020F0502020204030204" pitchFamily="34" charset="0"/>
              </a:rPr>
              <a:t>Brief Background on Texas Instruments</a:t>
            </a:r>
            <a:br>
              <a:rPr lang="en-US" sz="1800" b="1" dirty="0">
                <a:effectLst/>
                <a:ea typeface="Calibri" panose="020F0502020204030204" pitchFamily="34" charset="0"/>
                <a:cs typeface="Calibri" panose="020F0502020204030204" pitchFamily="34" charset="0"/>
              </a:rPr>
            </a:br>
            <a:br>
              <a:rPr lang="en-US" sz="1800" dirty="0">
                <a:effectLst/>
                <a:ea typeface="Calibri" panose="020F0502020204030204" pitchFamily="34" charset="0"/>
                <a:cs typeface="Calibri" panose="020F0502020204030204" pitchFamily="34" charset="0"/>
              </a:rPr>
            </a:br>
            <a:r>
              <a:rPr lang="en-US" sz="1800" dirty="0">
                <a:effectLst/>
                <a:latin typeface="+mn-lt"/>
                <a:ea typeface="Calibri" panose="020F0502020204030204" pitchFamily="34" charset="0"/>
                <a:cs typeface="Calibri" panose="020F0502020204030204" pitchFamily="34" charset="0"/>
              </a:rPr>
              <a:t>The design of the Japanese digital calculator would be adapted and enhanced by companies in the United States, such as Texas Instruments creating the modern graphing calculator. Moreover, Texas Instruments Incorporated is an American semiconductor manufacturing company founded in 1951. The Texas Instruments company has a 75-year history with a strong focus on education. Essentially, the modern digital calculator greatly facilitates the understanding of mathematics on a greater, level.</a:t>
            </a:r>
            <a:br>
              <a:rPr lang="en-US" sz="1800" dirty="0">
                <a:effectLst/>
                <a:latin typeface="+mn-lt"/>
                <a:ea typeface="Calibri" panose="020F0502020204030204" pitchFamily="34" charset="0"/>
                <a:cs typeface="Calibri" panose="020F0502020204030204" pitchFamily="34" charset="0"/>
              </a:rPr>
            </a:br>
            <a:br>
              <a:rPr lang="en-US" sz="1800" dirty="0">
                <a:effectLst/>
                <a:latin typeface="+mn-lt"/>
                <a:ea typeface="Calibri" panose="020F0502020204030204" pitchFamily="34" charset="0"/>
                <a:cs typeface="Calibri" panose="020F0502020204030204" pitchFamily="34" charset="0"/>
              </a:rPr>
            </a:br>
            <a:br>
              <a:rPr lang="en-US" sz="1800" dirty="0">
                <a:effectLst/>
                <a:latin typeface="+mn-lt"/>
                <a:ea typeface="Calibri" panose="020F0502020204030204" pitchFamily="34" charset="0"/>
                <a:cs typeface="Calibri" panose="020F0502020204030204" pitchFamily="34" charset="0"/>
              </a:rPr>
            </a:br>
            <a:br>
              <a:rPr lang="en-US" sz="1800" dirty="0">
                <a:effectLst/>
                <a:latin typeface="+mn-lt"/>
                <a:ea typeface="Calibri" panose="020F0502020204030204" pitchFamily="34" charset="0"/>
                <a:cs typeface="Calibri" panose="020F0502020204030204" pitchFamily="34" charset="0"/>
              </a:rPr>
            </a:br>
            <a:endParaRPr lang="en-US" sz="1800" dirty="0">
              <a:effectLst/>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40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057A-A47F-EF73-7B5F-6A4C23397720}"/>
              </a:ext>
            </a:extLst>
          </p:cNvPr>
          <p:cNvSpPr>
            <a:spLocks noGrp="1"/>
          </p:cNvSpPr>
          <p:nvPr>
            <p:ph type="title"/>
          </p:nvPr>
        </p:nvSpPr>
        <p:spPr>
          <a:xfrm>
            <a:off x="933500" y="1157075"/>
            <a:ext cx="10325000" cy="4747491"/>
          </a:xfrm>
        </p:spPr>
        <p:txBody>
          <a:bodyPr>
            <a:normAutofit fontScale="90000"/>
          </a:bodyPr>
          <a:lstStyle/>
          <a:p>
            <a:pPr marL="0" marR="0">
              <a:lnSpc>
                <a:spcPct val="150000"/>
              </a:lnSpc>
              <a:spcBef>
                <a:spcPts val="0"/>
              </a:spcBef>
              <a:spcAft>
                <a:spcPts val="800"/>
              </a:spcAft>
            </a:pPr>
            <a:r>
              <a:rPr lang="en-US" sz="2200" b="1" dirty="0">
                <a:effectLst/>
                <a:ea typeface="Times New Roman" panose="02020603050405020304" pitchFamily="18" charset="0"/>
                <a:cs typeface="Times New Roman" panose="02020603050405020304" pitchFamily="18" charset="0"/>
              </a:rPr>
              <a:t>Basic Operation of the TI-30Xa Scientific Calcu</a:t>
            </a:r>
            <a:r>
              <a:rPr lang="en-US" sz="2200" b="1" dirty="0">
                <a:ea typeface="Times New Roman" panose="02020603050405020304" pitchFamily="18" charset="0"/>
                <a:cs typeface="Times New Roman" panose="02020603050405020304" pitchFamily="18" charset="0"/>
              </a:rPr>
              <a:t>lator</a:t>
            </a:r>
            <a:br>
              <a:rPr lang="en-US" sz="1800" dirty="0">
                <a:effectLst/>
                <a:latin typeface="+mn-lt"/>
                <a:ea typeface="Calibri" panose="020F0502020204030204" pitchFamily="34" charset="0"/>
                <a:cs typeface="Times New Roman" panose="02020603050405020304" pitchFamily="18" charset="0"/>
              </a:rPr>
            </a:br>
            <a:br>
              <a:rPr lang="en-US" sz="1800" dirty="0">
                <a:effectLst/>
                <a:latin typeface="+mn-lt"/>
                <a:ea typeface="Calibri" panose="020F0502020204030204" pitchFamily="34" charset="0"/>
                <a:cs typeface="Times New Roman" panose="02020603050405020304" pitchFamily="18" charset="0"/>
              </a:rPr>
            </a:br>
            <a:r>
              <a:rPr lang="en-US" sz="1600" dirty="0">
                <a:effectLst/>
                <a:latin typeface="+mn-lt"/>
                <a:ea typeface="Times New Roman" panose="02020603050405020304" pitchFamily="18" charset="0"/>
                <a:cs typeface="Times New Roman" panose="02020603050405020304" pitchFamily="18" charset="0"/>
              </a:rPr>
              <a:t>ON/C turns on the TI-30Xa.</a:t>
            </a:r>
            <a:br>
              <a:rPr lang="en-US" sz="1600" dirty="0">
                <a:effectLst/>
                <a:latin typeface="+mn-lt"/>
                <a:ea typeface="Calibri" panose="020F0502020204030204" pitchFamily="34" charset="0"/>
                <a:cs typeface="Times New Roman" panose="02020603050405020304" pitchFamily="18" charset="0"/>
              </a:rPr>
            </a:br>
            <a:r>
              <a:rPr lang="en-US" sz="1600" dirty="0">
                <a:effectLst/>
                <a:latin typeface="+mn-lt"/>
                <a:ea typeface="Times New Roman" panose="02020603050405020304" pitchFamily="18" charset="0"/>
                <a:cs typeface="Times New Roman" panose="02020603050405020304" pitchFamily="18" charset="0"/>
              </a:rPr>
              <a:t>OFF turns off the TI-30Xa and clears display, settings, and pending operations, but not memory.</a:t>
            </a:r>
            <a:br>
              <a:rPr lang="en-US" sz="1600" dirty="0">
                <a:effectLst/>
                <a:latin typeface="+mn-lt"/>
                <a:ea typeface="Calibri" panose="020F0502020204030204" pitchFamily="34" charset="0"/>
                <a:cs typeface="Times New Roman" panose="02020603050405020304" pitchFamily="18" charset="0"/>
              </a:rPr>
            </a:br>
            <a:r>
              <a:rPr lang="en-US" sz="1600" dirty="0">
                <a:effectLst/>
                <a:latin typeface="+mn-lt"/>
                <a:ea typeface="Times New Roman" panose="02020603050405020304" pitchFamily="18" charset="0"/>
                <a:cs typeface="Times New Roman" panose="02020603050405020304" pitchFamily="18" charset="0"/>
              </a:rPr>
              <a:t>APD™ (Automatic Power Down™) turns off theTI-30Xa automatically if no key is pressed for about 5 minutes, but does not clear display, settings, pending operations, or memory.</a:t>
            </a:r>
            <a:br>
              <a:rPr lang="en-US" sz="1600" dirty="0">
                <a:effectLst/>
                <a:latin typeface="+mn-lt"/>
                <a:ea typeface="Calibri" panose="020F0502020204030204" pitchFamily="34" charset="0"/>
                <a:cs typeface="Times New Roman" panose="02020603050405020304" pitchFamily="18" charset="0"/>
              </a:rPr>
            </a:br>
            <a:r>
              <a:rPr lang="en-US" sz="1600" dirty="0">
                <a:effectLst/>
                <a:latin typeface="+mn-lt"/>
                <a:ea typeface="Times New Roman" panose="02020603050405020304" pitchFamily="18" charset="0"/>
                <a:cs typeface="Times New Roman" panose="02020603050405020304" pitchFamily="18" charset="0"/>
              </a:rPr>
              <a:t>*Note: ON/C after APD retrieves display, pending operations, settings, and memory.</a:t>
            </a:r>
            <a:br>
              <a:rPr lang="en-US" sz="1600" dirty="0">
                <a:effectLst/>
                <a:latin typeface="+mn-lt"/>
                <a:ea typeface="Calibri" panose="020F0502020204030204" pitchFamily="34" charset="0"/>
                <a:cs typeface="Times New Roman" panose="02020603050405020304" pitchFamily="18" charset="0"/>
              </a:rPr>
            </a:br>
            <a:br>
              <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br>
            <a:br>
              <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br>
            <a:br>
              <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br>
            <a:br>
              <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br>
            <a:br>
              <a:rPr lang="en-US"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64A557B-E01C-6EE5-4359-6B3D8B199E3E}"/>
              </a:ext>
            </a:extLst>
          </p:cNvPr>
          <p:cNvSpPr>
            <a:spLocks noGrp="1"/>
          </p:cNvSpPr>
          <p:nvPr>
            <p:ph idx="1"/>
          </p:nvPr>
        </p:nvSpPr>
        <p:spPr>
          <a:xfrm>
            <a:off x="933500" y="6194293"/>
            <a:ext cx="3759623" cy="349121"/>
          </a:xfrm>
        </p:spPr>
        <p:txBody>
          <a:bodyPr>
            <a:normAutofit/>
          </a:bodyPr>
          <a:lstStyle/>
          <a:p>
            <a:pPr marL="0" indent="0">
              <a:buNone/>
            </a:pPr>
            <a:r>
              <a:rPr lang="en-US" sz="1200" i="1" dirty="0">
                <a:solidFill>
                  <a:srgbClr val="44546A"/>
                </a:solidFill>
                <a:effectLst/>
                <a:ea typeface="Calibri" panose="020F0502020204030204" pitchFamily="34" charset="0"/>
                <a:cs typeface="Times New Roman" panose="02020603050405020304" pitchFamily="18" charset="0"/>
              </a:rPr>
              <a:t>Figure 1 TI 30XA (Texas Instrument)</a:t>
            </a:r>
          </a:p>
          <a:p>
            <a:pPr marL="0" indent="0">
              <a:buNone/>
            </a:pPr>
            <a:endParaRPr lang="en-US" sz="1050" dirty="0"/>
          </a:p>
        </p:txBody>
      </p:sp>
      <p:pic>
        <p:nvPicPr>
          <p:cNvPr id="4" name="Picture 3" descr="Texas Instruments® TI-30Xa Scientific Calculator">
            <a:extLst>
              <a:ext uri="{FF2B5EF4-FFF2-40B4-BE49-F238E27FC236}">
                <a16:creationId xmlns:a16="http://schemas.microsoft.com/office/drawing/2014/main" id="{988FEBED-1659-F94F-D622-F9FD13E2B4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2236" y="3413060"/>
            <a:ext cx="2946784" cy="2757129"/>
          </a:xfrm>
          <a:prstGeom prst="rect">
            <a:avLst/>
          </a:prstGeom>
          <a:noFill/>
          <a:ln>
            <a:noFill/>
          </a:ln>
        </p:spPr>
      </p:pic>
    </p:spTree>
    <p:extLst>
      <p:ext uri="{BB962C8B-B14F-4D97-AF65-F5344CB8AC3E}">
        <p14:creationId xmlns:p14="http://schemas.microsoft.com/office/powerpoint/2010/main" val="379634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2630-01DF-CDB7-5DB5-DF3FB8D3EA2E}"/>
              </a:ext>
            </a:extLst>
          </p:cNvPr>
          <p:cNvSpPr>
            <a:spLocks noGrp="1"/>
          </p:cNvSpPr>
          <p:nvPr>
            <p:ph type="title"/>
          </p:nvPr>
        </p:nvSpPr>
        <p:spPr>
          <a:xfrm>
            <a:off x="373839" y="261257"/>
            <a:ext cx="10132430" cy="587829"/>
          </a:xfrm>
        </p:spPr>
        <p:txBody>
          <a:bodyPr>
            <a:normAutofit fontScale="90000"/>
          </a:bodyPr>
          <a:lstStyle/>
          <a:p>
            <a:r>
              <a:rPr lang="en-US" b="1" dirty="0"/>
              <a:t>Functions</a:t>
            </a:r>
          </a:p>
        </p:txBody>
      </p:sp>
      <p:sp>
        <p:nvSpPr>
          <p:cNvPr id="3" name="Content Placeholder 2">
            <a:extLst>
              <a:ext uri="{FF2B5EF4-FFF2-40B4-BE49-F238E27FC236}">
                <a16:creationId xmlns:a16="http://schemas.microsoft.com/office/drawing/2014/main" id="{803B03E1-84F7-BC46-4B21-FD448E5F961E}"/>
              </a:ext>
            </a:extLst>
          </p:cNvPr>
          <p:cNvSpPr>
            <a:spLocks noGrp="1"/>
          </p:cNvSpPr>
          <p:nvPr>
            <p:ph idx="1"/>
          </p:nvPr>
        </p:nvSpPr>
        <p:spPr>
          <a:xfrm>
            <a:off x="691079" y="961053"/>
            <a:ext cx="6764080" cy="5337110"/>
          </a:xfrm>
        </p:spPr>
        <p:txBody>
          <a:bodyPr>
            <a:normAutofit/>
          </a:bodyPr>
          <a:lstStyle/>
          <a:p>
            <a:pPr marL="0" marR="0">
              <a:lnSpc>
                <a:spcPct val="150000"/>
              </a:lnSpc>
              <a:spcBef>
                <a:spcPts val="0"/>
              </a:spcBef>
              <a:spcAft>
                <a:spcPts val="800"/>
              </a:spcAft>
            </a:pPr>
            <a:r>
              <a:rPr lang="en-US" sz="1800" dirty="0">
                <a:effectLst/>
                <a:latin typeface="+mj-lt"/>
                <a:ea typeface="Calibri" panose="020F0502020204030204" pitchFamily="34" charset="0"/>
                <a:cs typeface="Times New Roman" panose="02020603050405020304" pitchFamily="18" charset="0"/>
              </a:rPr>
              <a:t>The Texas Instruments 30XA is a scientific calculator used as an aid to perform various calculation.</a:t>
            </a:r>
          </a:p>
          <a:p>
            <a:pPr marL="0" marR="0">
              <a:lnSpc>
                <a:spcPct val="150000"/>
              </a:lnSpc>
              <a:spcBef>
                <a:spcPts val="0"/>
              </a:spcBef>
              <a:spcAft>
                <a:spcPts val="800"/>
              </a:spcAft>
            </a:pPr>
            <a:r>
              <a:rPr lang="en-US" sz="1800" dirty="0">
                <a:effectLst/>
                <a:latin typeface="+mj-lt"/>
                <a:ea typeface="Calibri" panose="020F0502020204030204" pitchFamily="34" charset="0"/>
                <a:cs typeface="Times New Roman" panose="02020603050405020304" pitchFamily="18" charset="0"/>
              </a:rPr>
              <a:t>Including: </a:t>
            </a: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Fraction/decimal conversions</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Change improper fractions to mixed numbers </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Automatic simplification of fractions</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Negation key</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One constant</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latin typeface="+mj-lt"/>
                <a:ea typeface="Times New Roman" panose="02020603050405020304" pitchFamily="18" charset="0"/>
                <a:cs typeface="Times New Roman" panose="02020603050405020304" pitchFamily="18" charset="0"/>
              </a:rPr>
              <a:t>Combinations and permutations</a:t>
            </a:r>
            <a:endParaRPr lang="en-US" sz="1800" dirty="0">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CDD608D-D6BA-2677-2F21-2AFFD69EA72E}"/>
              </a:ext>
            </a:extLst>
          </p:cNvPr>
          <p:cNvSpPr txBox="1"/>
          <p:nvPr/>
        </p:nvSpPr>
        <p:spPr>
          <a:xfrm>
            <a:off x="8052318" y="363894"/>
            <a:ext cx="3844213" cy="6360844"/>
          </a:xfrm>
          <a:prstGeom prst="rect">
            <a:avLst/>
          </a:prstGeom>
          <a:noFill/>
        </p:spPr>
        <p:txBody>
          <a:bodyPr wrap="square" rtlCol="0">
            <a:spAutoFit/>
          </a:bodyPr>
          <a:lstStyle/>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Trigonometry</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Hyperbolics</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Logs and antilogs</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Convert angles from degrees to radians to grads</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 x²,x</a:t>
            </a:r>
            <a:r>
              <a:rPr lang="en-US" sz="1800" baseline="30000" dirty="0">
                <a:effectLst/>
                <a:ea typeface="Times New Roman" panose="02020603050405020304" pitchFamily="18" charset="0"/>
                <a:cs typeface="Times New Roman" panose="02020603050405020304" pitchFamily="18" charset="0"/>
              </a:rPr>
              <a:t>3</a:t>
            </a:r>
            <a:r>
              <a:rPr lang="en-US" sz="1800" dirty="0">
                <a:effectLst/>
                <a:ea typeface="Times New Roman" panose="02020603050405020304" pitchFamily="18" charset="0"/>
                <a:cs typeface="Times New Roman" panose="02020603050405020304" pitchFamily="18" charset="0"/>
              </a:rPr>
              <a:t>, ¹/x, </a:t>
            </a:r>
            <a:r>
              <a:rPr lang="en-US" sz="1800" dirty="0" err="1">
                <a:effectLst/>
                <a:ea typeface="Times New Roman" panose="02020603050405020304" pitchFamily="18" charset="0"/>
                <a:cs typeface="Times New Roman" panose="02020603050405020304" pitchFamily="18" charset="0"/>
              </a:rPr>
              <a:t>xˆy</a:t>
            </a:r>
            <a:r>
              <a:rPr lang="en-US" sz="1800" dirty="0">
                <a:effectLst/>
                <a:ea typeface="Times New Roman" panose="02020603050405020304" pitchFamily="18" charset="0"/>
                <a:cs typeface="Times New Roman" panose="02020603050405020304" pitchFamily="18" charset="0"/>
              </a:rPr>
              <a:t>, π, x!</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Fixed decimal capability</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One-variable statistics</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AOS (Algebraic Operating System)</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Three memory variables</a:t>
            </a:r>
            <a:endParaRPr lang="en-US" sz="1800" dirty="0">
              <a:effectLst/>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000"/>
              <a:buFont typeface="Courier New" panose="02070309020205020404" pitchFamily="49" charset="0"/>
              <a:buChar char="o"/>
              <a:tabLst>
                <a:tab pos="457200" algn="l"/>
              </a:tabLst>
            </a:pPr>
            <a:r>
              <a:rPr lang="en-US" sz="1800" dirty="0">
                <a:effectLst/>
                <a:ea typeface="Times New Roman" panose="02020603050405020304" pitchFamily="18" charset="0"/>
                <a:cs typeface="Times New Roman" panose="02020603050405020304" pitchFamily="18" charset="0"/>
              </a:rPr>
              <a:t>Scientific and engineering notation</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167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DE78-5ADB-7143-B08C-0001DDDBDECB}"/>
              </a:ext>
            </a:extLst>
          </p:cNvPr>
          <p:cNvSpPr>
            <a:spLocks noGrp="1"/>
          </p:cNvSpPr>
          <p:nvPr>
            <p:ph type="title"/>
          </p:nvPr>
        </p:nvSpPr>
        <p:spPr>
          <a:xfrm>
            <a:off x="691079" y="725951"/>
            <a:ext cx="10325000" cy="617657"/>
          </a:xfrm>
        </p:spPr>
        <p:txBody>
          <a:bodyPr>
            <a:normAutofit fontScale="90000"/>
          </a:bodyPr>
          <a:lstStyle/>
          <a:p>
            <a:r>
              <a:rPr lang="en-US" b="1" dirty="0"/>
              <a:t>Outermost Components:</a:t>
            </a:r>
          </a:p>
        </p:txBody>
      </p:sp>
      <p:sp>
        <p:nvSpPr>
          <p:cNvPr id="3" name="Content Placeholder 2">
            <a:extLst>
              <a:ext uri="{FF2B5EF4-FFF2-40B4-BE49-F238E27FC236}">
                <a16:creationId xmlns:a16="http://schemas.microsoft.com/office/drawing/2014/main" id="{4FC4E898-60CB-4DE7-BADB-5A4CA9C88D8C}"/>
              </a:ext>
            </a:extLst>
          </p:cNvPr>
          <p:cNvSpPr>
            <a:spLocks noGrp="1"/>
          </p:cNvSpPr>
          <p:nvPr>
            <p:ph idx="1"/>
          </p:nvPr>
        </p:nvSpPr>
        <p:spPr>
          <a:xfrm>
            <a:off x="691079" y="1828800"/>
            <a:ext cx="10325000" cy="3547865"/>
          </a:xfrm>
        </p:spPr>
        <p:txBody>
          <a:bodyPr/>
          <a:lstStyle/>
          <a:p>
            <a:r>
              <a:rPr lang="en-US" dirty="0"/>
              <a:t>Outermost components:</a:t>
            </a:r>
          </a:p>
          <a:p>
            <a:r>
              <a:rPr lang="en-US" dirty="0"/>
              <a:t>The casing of the TI 30xA is constructed of plastic with a machined emblem and added texture. An impact resistance cover is included to protect the internal and external integrity of the calculator.</a:t>
            </a:r>
          </a:p>
          <a:p>
            <a:r>
              <a:rPr lang="en-US" dirty="0"/>
              <a:t>Dimensions of the device - </a:t>
            </a:r>
          </a:p>
          <a:p>
            <a:r>
              <a:rPr lang="en-US" dirty="0"/>
              <a:t>Depth	 0.8 in.</a:t>
            </a:r>
          </a:p>
          <a:p>
            <a:r>
              <a:rPr lang="en-US" dirty="0"/>
              <a:t>Height 6.0 in.</a:t>
            </a:r>
          </a:p>
          <a:p>
            <a:r>
              <a:rPr lang="en-US" dirty="0"/>
              <a:t>Width	3.1 in.</a:t>
            </a:r>
          </a:p>
          <a:p>
            <a:endParaRPr lang="en-US" dirty="0"/>
          </a:p>
        </p:txBody>
      </p:sp>
      <p:cxnSp>
        <p:nvCxnSpPr>
          <p:cNvPr id="7" name="Straight Connector 6">
            <a:extLst>
              <a:ext uri="{FF2B5EF4-FFF2-40B4-BE49-F238E27FC236}">
                <a16:creationId xmlns:a16="http://schemas.microsoft.com/office/drawing/2014/main" id="{9195F843-B47C-8999-DC93-E733ACA5A91B}"/>
              </a:ext>
            </a:extLst>
          </p:cNvPr>
          <p:cNvCxnSpPr>
            <a:cxnSpLocks/>
          </p:cNvCxnSpPr>
          <p:nvPr/>
        </p:nvCxnSpPr>
        <p:spPr>
          <a:xfrm flipV="1">
            <a:off x="691079" y="3429000"/>
            <a:ext cx="0" cy="1766275"/>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C92D9A1B-3F5E-7B73-0D03-A3D6FA29555C}"/>
              </a:ext>
            </a:extLst>
          </p:cNvPr>
          <p:cNvCxnSpPr>
            <a:cxnSpLocks/>
          </p:cNvCxnSpPr>
          <p:nvPr/>
        </p:nvCxnSpPr>
        <p:spPr>
          <a:xfrm flipH="1">
            <a:off x="691079" y="3429000"/>
            <a:ext cx="356368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6805842-CE96-6170-0771-04CD368C50F4}"/>
              </a:ext>
            </a:extLst>
          </p:cNvPr>
          <p:cNvCxnSpPr>
            <a:cxnSpLocks/>
          </p:cNvCxnSpPr>
          <p:nvPr/>
        </p:nvCxnSpPr>
        <p:spPr>
          <a:xfrm flipV="1">
            <a:off x="682361" y="5195275"/>
            <a:ext cx="3572397" cy="1"/>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A10114A-2C46-F294-C29C-E198F9CAA79F}"/>
              </a:ext>
            </a:extLst>
          </p:cNvPr>
          <p:cNvCxnSpPr>
            <a:cxnSpLocks/>
          </p:cNvCxnSpPr>
          <p:nvPr/>
        </p:nvCxnSpPr>
        <p:spPr>
          <a:xfrm>
            <a:off x="691079" y="3834882"/>
            <a:ext cx="3563681"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CA71B98-51CB-32F0-1644-2047182EAC87}"/>
              </a:ext>
            </a:extLst>
          </p:cNvPr>
          <p:cNvCxnSpPr/>
          <p:nvPr/>
        </p:nvCxnSpPr>
        <p:spPr>
          <a:xfrm>
            <a:off x="691079" y="4273877"/>
            <a:ext cx="356368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0E53B96-4ED4-7FA5-B6D5-ABECCEF65933}"/>
              </a:ext>
            </a:extLst>
          </p:cNvPr>
          <p:cNvCxnSpPr>
            <a:cxnSpLocks/>
          </p:cNvCxnSpPr>
          <p:nvPr/>
        </p:nvCxnSpPr>
        <p:spPr>
          <a:xfrm>
            <a:off x="691079" y="4777273"/>
            <a:ext cx="356368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9E2C3AA-6295-1E25-0084-8D3D8872CEA6}"/>
              </a:ext>
            </a:extLst>
          </p:cNvPr>
          <p:cNvCxnSpPr/>
          <p:nvPr/>
        </p:nvCxnSpPr>
        <p:spPr>
          <a:xfrm flipV="1">
            <a:off x="4254758" y="3429000"/>
            <a:ext cx="0" cy="1766275"/>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61191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0FB-F7FB-C42E-E0BE-F4B0418A7E31}"/>
              </a:ext>
            </a:extLst>
          </p:cNvPr>
          <p:cNvSpPr>
            <a:spLocks noGrp="1"/>
          </p:cNvSpPr>
          <p:nvPr>
            <p:ph type="title"/>
          </p:nvPr>
        </p:nvSpPr>
        <p:spPr>
          <a:xfrm>
            <a:off x="691079" y="725952"/>
            <a:ext cx="10325000" cy="785608"/>
          </a:xfrm>
        </p:spPr>
        <p:txBody>
          <a:bodyPr>
            <a:normAutofit/>
          </a:bodyPr>
          <a:lstStyle/>
          <a:p>
            <a:r>
              <a:rPr lang="en-US" sz="3600" b="1" dirty="0"/>
              <a:t>Display</a:t>
            </a:r>
          </a:p>
        </p:txBody>
      </p:sp>
      <p:sp>
        <p:nvSpPr>
          <p:cNvPr id="7" name="Rectangle 5">
            <a:extLst>
              <a:ext uri="{FF2B5EF4-FFF2-40B4-BE49-F238E27FC236}">
                <a16:creationId xmlns:a16="http://schemas.microsoft.com/office/drawing/2014/main" id="{84BD98EA-56D3-57D9-18CC-EFCC95774EA9}"/>
              </a:ext>
            </a:extLst>
          </p:cNvPr>
          <p:cNvSpPr>
            <a:spLocks noChangeArrowheads="1"/>
          </p:cNvSpPr>
          <p:nvPr/>
        </p:nvSpPr>
        <p:spPr bwMode="auto">
          <a:xfrm>
            <a:off x="625764" y="3657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8">
            <a:extLst>
              <a:ext uri="{FF2B5EF4-FFF2-40B4-BE49-F238E27FC236}">
                <a16:creationId xmlns:a16="http://schemas.microsoft.com/office/drawing/2014/main" id="{C9E6BF10-9162-AD43-3A60-088B0B7D0A18}"/>
              </a:ext>
            </a:extLst>
          </p:cNvPr>
          <p:cNvSpPr>
            <a:spLocks noChangeArrowheads="1"/>
          </p:cNvSpPr>
          <p:nvPr/>
        </p:nvSpPr>
        <p:spPr bwMode="auto">
          <a:xfrm>
            <a:off x="691079" y="3857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055" name="Picture 4" descr="Ti-30Xa_fractions-and-mixed-numbers">
            <a:extLst>
              <a:ext uri="{FF2B5EF4-FFF2-40B4-BE49-F238E27FC236}">
                <a16:creationId xmlns:a16="http://schemas.microsoft.com/office/drawing/2014/main" id="{49FBDA77-A128-3632-6DBA-219D680D8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79" y="4314825"/>
            <a:ext cx="3314700" cy="13144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9">
            <a:extLst>
              <a:ext uri="{FF2B5EF4-FFF2-40B4-BE49-F238E27FC236}">
                <a16:creationId xmlns:a16="http://schemas.microsoft.com/office/drawing/2014/main" id="{9A1CEC5C-5193-4ECE-306B-1D1194175AED}"/>
              </a:ext>
            </a:extLst>
          </p:cNvPr>
          <p:cNvSpPr>
            <a:spLocks noChangeArrowheads="1"/>
          </p:cNvSpPr>
          <p:nvPr/>
        </p:nvSpPr>
        <p:spPr bwMode="auto">
          <a:xfrm>
            <a:off x="691079" y="5829300"/>
            <a:ext cx="39145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Figure 2:  LCD display technology (Texas Instruments</a:t>
            </a:r>
            <a:r>
              <a:rPr kumimoji="0" lang="en-US" altLang="en-US"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mj-lt"/>
            </a:endParaRPr>
          </a:p>
        </p:txBody>
      </p:sp>
      <p:sp>
        <p:nvSpPr>
          <p:cNvPr id="27" name="TextBox 26">
            <a:extLst>
              <a:ext uri="{FF2B5EF4-FFF2-40B4-BE49-F238E27FC236}">
                <a16:creationId xmlns:a16="http://schemas.microsoft.com/office/drawing/2014/main" id="{516912D7-5C59-4F5D-59A6-89EA55303D3C}"/>
              </a:ext>
            </a:extLst>
          </p:cNvPr>
          <p:cNvSpPr txBox="1"/>
          <p:nvPr/>
        </p:nvSpPr>
        <p:spPr>
          <a:xfrm>
            <a:off x="542636" y="1937384"/>
            <a:ext cx="10390315" cy="1294393"/>
          </a:xfrm>
          <a:prstGeom prst="rect">
            <a:avLst/>
          </a:prstGeom>
          <a:noFill/>
        </p:spPr>
        <p:txBody>
          <a:bodyPr wrap="square" rtlCol="0">
            <a:spAutoFit/>
          </a:bodyPr>
          <a:lstStyle/>
          <a:p>
            <a:pPr marL="0" marR="0">
              <a:lnSpc>
                <a:spcPct val="150000"/>
              </a:lnSpc>
              <a:spcBef>
                <a:spcPts val="0"/>
              </a:spcBef>
              <a:spcAft>
                <a:spcPts val="800"/>
              </a:spcAft>
            </a:pPr>
            <a:r>
              <a:rPr lang="en-US" sz="1800" dirty="0">
                <a:effectLst/>
                <a:latin typeface="+mj-lt"/>
                <a:ea typeface="Calibri" panose="020F0502020204030204" pitchFamily="34" charset="0"/>
                <a:cs typeface="Times New Roman" panose="02020603050405020304" pitchFamily="18" charset="0"/>
              </a:rPr>
              <a:t>The front of the calculator has an LCD Display. More specifically, the liquid crystal display (LCD) uses the light adjustable properties of liquid crystals in combination with polarizers, and the use of a backlighting or reflector to produce monochrome text.</a:t>
            </a:r>
          </a:p>
        </p:txBody>
      </p:sp>
    </p:spTree>
    <p:extLst>
      <p:ext uri="{BB962C8B-B14F-4D97-AF65-F5344CB8AC3E}">
        <p14:creationId xmlns:p14="http://schemas.microsoft.com/office/powerpoint/2010/main" val="3784583696"/>
      </p:ext>
    </p:extLst>
  </p:cSld>
  <p:clrMapOvr>
    <a:masterClrMapping/>
  </p:clrMapOvr>
</p:sld>
</file>

<file path=ppt/theme/theme1.xml><?xml version="1.0" encoding="utf-8"?>
<a:theme xmlns:a="http://schemas.openxmlformats.org/drawingml/2006/main" name="Cosine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docProps/app.xml><?xml version="1.0" encoding="utf-8"?>
<Properties xmlns="http://schemas.openxmlformats.org/officeDocument/2006/extended-properties" xmlns:vt="http://schemas.openxmlformats.org/officeDocument/2006/docPropsVTypes">
  <Template/>
  <TotalTime>152</TotalTime>
  <Words>1667</Words>
  <Application>Microsoft Office PowerPoint</Application>
  <PresentationFormat>Widescreen</PresentationFormat>
  <Paragraphs>110</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Grandview</vt:lpstr>
      <vt:lpstr>Times New Roman</vt:lpstr>
      <vt:lpstr>Wingdings</vt:lpstr>
      <vt:lpstr>CosineVTI</vt:lpstr>
      <vt:lpstr>        Technical Description of the Texas Instrument-30XA Scientific Calculator     Alessander Turcios  Writing for Engineering 21007 at The City College of New York Professor Danielle Carr May 23, 2022  </vt:lpstr>
      <vt:lpstr>PowerPoint Presentation</vt:lpstr>
      <vt:lpstr>Historical Context of Calculators    The modern calculator, as we know it, was not created until the 1970s. Although these mathematical tools were not available until quite recently, various computing machines or mechanisms were used long before. For instance, a computation tool likely created around 2500 B.C in Samaria, was the abacus. This device was a table with successive columns containing beads or stones, which represent a single unit, therefore, allowing for addition and subtraction calculations.      </vt:lpstr>
      <vt:lpstr>Historical Context (Continued)</vt:lpstr>
      <vt:lpstr>Brief Background on Texas Instruments  The design of the Japanese digital calculator would be adapted and enhanced by companies in the United States, such as Texas Instruments creating the modern graphing calculator. Moreover, Texas Instruments Incorporated is an American semiconductor manufacturing company founded in 1951. The Texas Instruments company has a 75-year history with a strong focus on education. Essentially, the modern digital calculator greatly facilitates the understanding of mathematics on a greater, level.    </vt:lpstr>
      <vt:lpstr>Basic Operation of the TI-30Xa Scientific Calculator  ON/C turns on the TI-30Xa. OFF turns off the TI-30Xa and clears display, settings, and pending operations, but not memory. APD™ (Automatic Power Down™) turns off theTI-30Xa automatically if no key is pressed for about 5 minutes, but does not clear display, settings, pending operations, or memory. *Note: ON/C after APD retrieves display, pending operations, settings, and memory.      </vt:lpstr>
      <vt:lpstr>Functions</vt:lpstr>
      <vt:lpstr>Outermost Components:</vt:lpstr>
      <vt:lpstr>Display</vt:lpstr>
      <vt:lpstr>Internal Components:  The TI 30XA is a calculator powered by two internal LR44 batteries. The LR44 battery features a diameter of 11.6 mm (0.457 inches) and a height of 5.4 mm (0.213 inches). The LR44 battery is typically a 1.5 Volt coin cell alkaline battery with an operating temperature ranging from 32°F- 140°F, while the optimal temperature is 68°F. This is battery may last up to a year depending on use and external ambient conditions.      </vt:lpstr>
      <vt:lpstr>Internal Composition (Continued) </vt:lpstr>
      <vt:lpstr>Internal Components (Continued)</vt:lpstr>
      <vt:lpstr>Closing Remarks</vt:lpstr>
      <vt:lpstr>References</vt:lpstr>
      <vt:lpstr>Audience Analysis</vt:lpstr>
      <vt:lpstr>Audience Analysis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Technical Description of the Texas Instrument-30XA Scientific Calculator     Alessander Turcios  Writing for Engineering 21007 at The City College of New York Professor Danielle Carr May 23, 2022  </dc:title>
  <dc:creator>Alessander Turcios</dc:creator>
  <cp:lastModifiedBy>Alessander Turcios</cp:lastModifiedBy>
  <cp:revision>1</cp:revision>
  <dcterms:created xsi:type="dcterms:W3CDTF">2022-05-24T01:38:55Z</dcterms:created>
  <dcterms:modified xsi:type="dcterms:W3CDTF">2022-05-24T04:11:45Z</dcterms:modified>
</cp:coreProperties>
</file>