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71" r:id="rId5"/>
    <p:sldId id="272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0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1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1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7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3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7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3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0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2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0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2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8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29A3-A156-446D-9DF9-F862FB7D1D94}" type="datetimeFigureOut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CF491-D419-4022-86C3-4D9BAEF22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Quoting, paraphrasing, and summarizing +</a:t>
            </a:r>
            <a:r>
              <a:rPr lang="en-US"/>
              <a:t>signal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The salt and pepper of the sandwich. </a:t>
            </a:r>
          </a:p>
          <a:p>
            <a:r>
              <a:rPr lang="en-US" dirty="0"/>
              <a:t>What gives your argument “flavor.”</a:t>
            </a:r>
          </a:p>
          <a:p>
            <a:r>
              <a:rPr lang="en-US" i="1" dirty="0"/>
              <a:t>NFG </a:t>
            </a:r>
            <a:r>
              <a:rPr lang="en-US" dirty="0" err="1"/>
              <a:t>Ch</a:t>
            </a:r>
            <a:r>
              <a:rPr lang="en-US" dirty="0"/>
              <a:t> 47 &amp; 48 </a:t>
            </a:r>
          </a:p>
        </p:txBody>
      </p:sp>
    </p:spTree>
    <p:extLst>
      <p:ext uri="{BB962C8B-B14F-4D97-AF65-F5344CB8AC3E}">
        <p14:creationId xmlns:p14="http://schemas.microsoft.com/office/powerpoint/2010/main" val="1357441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968" y="486697"/>
            <a:ext cx="1126776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Signal phrase- a phrase used to tell readers who is making the assertion and why he/she has the authority/knowledge to speak on a source. Also, it tells the reader that everything between the signal phrase and parenthetical citation comes from that source (NFG 473)</a:t>
            </a:r>
          </a:p>
          <a:p>
            <a:endParaRPr lang="en-US" sz="2800" dirty="0"/>
          </a:p>
          <a:p>
            <a:r>
              <a:rPr lang="en-US" sz="2800" dirty="0"/>
              <a:t>*APA style requires usage of the past tense or the present perfect tense in signal phrases introducing cited material </a:t>
            </a:r>
          </a:p>
          <a:p>
            <a:r>
              <a:rPr lang="en-US" sz="2800" dirty="0"/>
              <a:t>	Smith (2012) reported </a:t>
            </a:r>
          </a:p>
          <a:p>
            <a:r>
              <a:rPr lang="en-US" sz="2800" dirty="0"/>
              <a:t>	Smith (2012) has argued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According to Professor Smith, everything important in between either summarized, paraphrased, or quoted, in which case it would have quote marks around it (Smith 2). </a:t>
            </a:r>
          </a:p>
        </p:txBody>
      </p:sp>
    </p:spTree>
    <p:extLst>
      <p:ext uri="{BB962C8B-B14F-4D97-AF65-F5344CB8AC3E}">
        <p14:creationId xmlns:p14="http://schemas.microsoft.com/office/powerpoint/2010/main" val="95702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lesson intends to…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902542"/>
            <a:ext cx="105450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Review with students the difference between quoting, paraphrasing, and summarizing.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Help students learn how to gather information (note taking) and make the decision on whether to summarize, paraphrase, or directly quote.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Remind students how to avoid plagiarism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Discuss with students how to construct works cited pages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Incorporate an activity designed to practically apply skills learned in this lesson </a:t>
            </a:r>
          </a:p>
        </p:txBody>
      </p:sp>
    </p:spTree>
    <p:extLst>
      <p:ext uri="{BB962C8B-B14F-4D97-AF65-F5344CB8AC3E}">
        <p14:creationId xmlns:p14="http://schemas.microsoft.com/office/powerpoint/2010/main" val="2305382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cite sources?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/>
          </a:p>
          <a:p>
            <a:endParaRPr lang="en-US" sz="4800" dirty="0"/>
          </a:p>
          <a:p>
            <a:r>
              <a:rPr lang="en-US" sz="4800" dirty="0"/>
              <a:t>To. Avoid. Plagiarism!</a:t>
            </a:r>
          </a:p>
        </p:txBody>
      </p:sp>
    </p:spTree>
    <p:extLst>
      <p:ext uri="{BB962C8B-B14F-4D97-AF65-F5344CB8AC3E}">
        <p14:creationId xmlns:p14="http://schemas.microsoft.com/office/powerpoint/2010/main" val="274835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sources need citing?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ANY quotation, chart, graph, visual, controversial statement, idea, opinion, or conclusion NOT YOUR OWN. </a:t>
            </a:r>
          </a:p>
        </p:txBody>
      </p:sp>
    </p:spTree>
    <p:extLst>
      <p:ext uri="{BB962C8B-B14F-4D97-AF65-F5344CB8AC3E}">
        <p14:creationId xmlns:p14="http://schemas.microsoft.com/office/powerpoint/2010/main" val="2347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sources do NOT need citing?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Any </a:t>
            </a:r>
            <a:r>
              <a:rPr lang="en-US" sz="4400" i="1" dirty="0"/>
              <a:t>well known </a:t>
            </a:r>
            <a:r>
              <a:rPr lang="en-US" sz="4400" dirty="0"/>
              <a:t>quotations, documents, or knowledge. </a:t>
            </a:r>
          </a:p>
          <a:p>
            <a:r>
              <a:rPr lang="en-US" sz="4400" dirty="0"/>
              <a:t>Rule of thumb: if the same piece of information appears in </a:t>
            </a:r>
            <a:r>
              <a:rPr lang="en-US" sz="4400" b="1" i="1" dirty="0"/>
              <a:t>three </a:t>
            </a:r>
            <a:r>
              <a:rPr lang="en-US" sz="4400" dirty="0"/>
              <a:t>or more different locations, it is considered “well-known” and need not be cited. </a:t>
            </a:r>
          </a:p>
        </p:txBody>
      </p:sp>
    </p:spTree>
    <p:extLst>
      <p:ext uri="{BB962C8B-B14F-4D97-AF65-F5344CB8AC3E}">
        <p14:creationId xmlns:p14="http://schemas.microsoft.com/office/powerpoint/2010/main" val="58717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58" y="276635"/>
            <a:ext cx="10515600" cy="1325563"/>
          </a:xfrm>
        </p:spPr>
        <p:txBody>
          <a:bodyPr/>
          <a:lstStyle/>
          <a:p>
            <a:r>
              <a:rPr lang="en-US" dirty="0"/>
              <a:t>Note taking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1161" y="1602198"/>
            <a:ext cx="105745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Write down </a:t>
            </a:r>
            <a:r>
              <a:rPr lang="en-US" sz="2400" b="1" i="1" u="sng" dirty="0"/>
              <a:t>enough </a:t>
            </a:r>
            <a:r>
              <a:rPr lang="en-US" sz="2400" dirty="0"/>
              <a:t>information so that when you refer back to it later you will remember the main points of your initial research and a precise record of the origins of the material.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Take notes in your own words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If you find “</a:t>
            </a:r>
            <a:r>
              <a:rPr lang="en-US" sz="2400" dirty="0" err="1"/>
              <a:t>quoteworthy</a:t>
            </a:r>
            <a:r>
              <a:rPr lang="en-US" sz="2400" dirty="0"/>
              <a:t>” material, put it in quotes in order to distinguish it from your own.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Label each note with a subject heading, relate it to a subject, supporting point, or other element of the essay. </a:t>
            </a:r>
          </a:p>
        </p:txBody>
      </p:sp>
    </p:spTree>
    <p:extLst>
      <p:ext uri="{BB962C8B-B14F-4D97-AF65-F5344CB8AC3E}">
        <p14:creationId xmlns:p14="http://schemas.microsoft.com/office/powerpoint/2010/main" val="2320228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910" y="217641"/>
            <a:ext cx="10515600" cy="1325563"/>
          </a:xfrm>
        </p:spPr>
        <p:txBody>
          <a:bodyPr/>
          <a:lstStyle/>
          <a:p>
            <a:r>
              <a:rPr lang="en-US" dirty="0"/>
              <a:t>Quoting- a way of weaving someone else’s exact words into your text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5910" y="1681316"/>
            <a:ext cx="106335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When the wording is worth repeating or makes a point so well that no rewording will do it justice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When you want to cite the exact words of a known authority on your topic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When an authority’s opinions challenge or disagree with those of others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When the source is one you want to emphasize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119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Paraphrasing- restating information in your own words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1161" y="1991032"/>
            <a:ext cx="105745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When you have material that’s not worth quoting but has details you need to include.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When source material is important but wording isn’t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*** ALWAYS include an in text citation when you paraphrase. Some or most of the words may be yours but the ideas aren’t.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Introduce with a signal phrase </a:t>
            </a:r>
          </a:p>
        </p:txBody>
      </p:sp>
    </p:spTree>
    <p:extLst>
      <p:ext uri="{BB962C8B-B14F-4D97-AF65-F5344CB8AC3E}">
        <p14:creationId xmlns:p14="http://schemas.microsoft.com/office/powerpoint/2010/main" val="141836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Summarize- state the main idea, not too many details, in your own words, in a brief manner.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0658" y="2359742"/>
            <a:ext cx="105745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When you have longer phrases whose main points are important but details aren’t.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Use an in text citation because the words are yours but the ideas aren’t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Use a signal phrase to introduce the idea. </a:t>
            </a:r>
          </a:p>
        </p:txBody>
      </p:sp>
    </p:spTree>
    <p:extLst>
      <p:ext uri="{BB962C8B-B14F-4D97-AF65-F5344CB8AC3E}">
        <p14:creationId xmlns:p14="http://schemas.microsoft.com/office/powerpoint/2010/main" val="422366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32827</TotalTime>
  <Words>574</Words>
  <Application>Microsoft Macintosh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Quoting, paraphrasing, and summarizing +signal phrases</vt:lpstr>
      <vt:lpstr>This lesson intends to… </vt:lpstr>
      <vt:lpstr>Why do we cite sources? </vt:lpstr>
      <vt:lpstr>What sources need citing?</vt:lpstr>
      <vt:lpstr>What sources do NOT need citing? </vt:lpstr>
      <vt:lpstr>Note taking </vt:lpstr>
      <vt:lpstr>Quoting- a way of weaving someone else’s exact words into your text</vt:lpstr>
      <vt:lpstr>Paraphrasing- restating information in your own words </vt:lpstr>
      <vt:lpstr>Summarize- state the main idea, not too many details, in your own words, in a brief manner.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Carr</dc:creator>
  <cp:lastModifiedBy>Microsoft Office User</cp:lastModifiedBy>
  <cp:revision>22</cp:revision>
  <dcterms:created xsi:type="dcterms:W3CDTF">2015-10-29T09:53:10Z</dcterms:created>
  <dcterms:modified xsi:type="dcterms:W3CDTF">2021-10-11T01:01:30Z</dcterms:modified>
</cp:coreProperties>
</file>